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4"/>
  </p:sldMasterIdLst>
  <p:notesMasterIdLst>
    <p:notesMasterId r:id="rId45"/>
  </p:notesMasterIdLst>
  <p:sldIdLst>
    <p:sldId id="260" r:id="rId5"/>
    <p:sldId id="877" r:id="rId6"/>
    <p:sldId id="918" r:id="rId7"/>
    <p:sldId id="920" r:id="rId8"/>
    <p:sldId id="921" r:id="rId9"/>
    <p:sldId id="906" r:id="rId10"/>
    <p:sldId id="922" r:id="rId11"/>
    <p:sldId id="890" r:id="rId12"/>
    <p:sldId id="891" r:id="rId13"/>
    <p:sldId id="925" r:id="rId14"/>
    <p:sldId id="923" r:id="rId15"/>
    <p:sldId id="892" r:id="rId16"/>
    <p:sldId id="893" r:id="rId17"/>
    <p:sldId id="907" r:id="rId18"/>
    <p:sldId id="899" r:id="rId19"/>
    <p:sldId id="927" r:id="rId20"/>
    <p:sldId id="928" r:id="rId21"/>
    <p:sldId id="929" r:id="rId22"/>
    <p:sldId id="930" r:id="rId23"/>
    <p:sldId id="932" r:id="rId24"/>
    <p:sldId id="931" r:id="rId25"/>
    <p:sldId id="900" r:id="rId26"/>
    <p:sldId id="919" r:id="rId27"/>
    <p:sldId id="896" r:id="rId28"/>
    <p:sldId id="898" r:id="rId29"/>
    <p:sldId id="897" r:id="rId30"/>
    <p:sldId id="936" r:id="rId31"/>
    <p:sldId id="934" r:id="rId32"/>
    <p:sldId id="937" r:id="rId33"/>
    <p:sldId id="935" r:id="rId34"/>
    <p:sldId id="914" r:id="rId35"/>
    <p:sldId id="894" r:id="rId36"/>
    <p:sldId id="902" r:id="rId37"/>
    <p:sldId id="903" r:id="rId38"/>
    <p:sldId id="904" r:id="rId39"/>
    <p:sldId id="905" r:id="rId40"/>
    <p:sldId id="871" r:id="rId41"/>
    <p:sldId id="256" r:id="rId42"/>
    <p:sldId id="901" r:id="rId43"/>
    <p:sldId id="895" r:id="rId44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, Michelle K" initials="MMK" lastIdx="4" clrIdx="0">
    <p:extLst>
      <p:ext uri="{19B8F6BF-5375-455C-9EA6-DF929625EA0E}">
        <p15:presenceInfo xmlns:p15="http://schemas.microsoft.com/office/powerpoint/2012/main" userId="S-1-5-21-19610888-2120439649-608991905-219974" providerId="AD"/>
      </p:ext>
    </p:extLst>
  </p:cmAuthor>
  <p:cmAuthor id="2" name="SKE" initials="SKE" lastIdx="19" clrIdx="1">
    <p:extLst>
      <p:ext uri="{19B8F6BF-5375-455C-9EA6-DF929625EA0E}">
        <p15:presenceInfo xmlns:p15="http://schemas.microsoft.com/office/powerpoint/2012/main" userId="SKE" providerId="None"/>
      </p:ext>
    </p:extLst>
  </p:cmAuthor>
  <p:cmAuthor id="3" name="Himes, Catherine L" initials="HCL" lastIdx="66" clrIdx="2">
    <p:extLst>
      <p:ext uri="{19B8F6BF-5375-455C-9EA6-DF929625EA0E}">
        <p15:presenceInfo xmlns:p15="http://schemas.microsoft.com/office/powerpoint/2012/main" userId="S::catherine.himes@pnnl.gov::3188da6f-cffb-4e9b-aed8-fac80e95ab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D77600"/>
    <a:srgbClr val="0432FF"/>
    <a:srgbClr val="790221"/>
    <a:srgbClr val="2271FF"/>
    <a:srgbClr val="616265"/>
    <a:srgbClr val="1549AF"/>
    <a:srgbClr val="007116"/>
    <a:srgbClr val="007B18"/>
    <a:srgbClr val="DF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872C97-2D4F-4470-AF67-A2AFED5ED657}" v="1" dt="2020-03-10T21:06:00.672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 autoAdjust="0"/>
    <p:restoredTop sz="90297" autoAdjust="0"/>
  </p:normalViewPr>
  <p:slideViewPr>
    <p:cSldViewPr snapToGrid="0" snapToObjects="1">
      <p:cViewPr varScale="1">
        <p:scale>
          <a:sx n="139" d="100"/>
          <a:sy n="139" d="100"/>
        </p:scale>
        <p:origin x="304" y="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6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de, Karyn L" userId="4d68950d-bccb-46fd-afef-5aa03b434729" providerId="ADAL" clId="{F2872C97-2D4F-4470-AF67-A2AFED5ED657}"/>
    <pc:docChg chg="custSel modSld modMainMaster">
      <pc:chgData name="Hede, Karyn L" userId="4d68950d-bccb-46fd-afef-5aa03b434729" providerId="ADAL" clId="{F2872C97-2D4F-4470-AF67-A2AFED5ED657}" dt="2020-03-10T23:43:01.337" v="87" actId="20577"/>
      <pc:docMkLst>
        <pc:docMk/>
      </pc:docMkLst>
      <pc:sldChg chg="modSp">
        <pc:chgData name="Hede, Karyn L" userId="4d68950d-bccb-46fd-afef-5aa03b434729" providerId="ADAL" clId="{F2872C97-2D4F-4470-AF67-A2AFED5ED657}" dt="2020-03-10T23:42:34.778" v="52" actId="20577"/>
        <pc:sldMkLst>
          <pc:docMk/>
          <pc:sldMk cId="3792741877" sldId="260"/>
        </pc:sldMkLst>
        <pc:spChg chg="mod">
          <ac:chgData name="Hede, Karyn L" userId="4d68950d-bccb-46fd-afef-5aa03b434729" providerId="ADAL" clId="{F2872C97-2D4F-4470-AF67-A2AFED5ED657}" dt="2020-03-10T23:42:34.778" v="52" actId="20577"/>
          <ac:spMkLst>
            <pc:docMk/>
            <pc:sldMk cId="3792741877" sldId="260"/>
            <ac:spMk id="4" creationId="{DBF52B06-BE13-478F-ADBE-5A193AB14A45}"/>
          </ac:spMkLst>
        </pc:spChg>
      </pc:sldChg>
      <pc:sldChg chg="delCm">
        <pc:chgData name="Hede, Karyn L" userId="4d68950d-bccb-46fd-afef-5aa03b434729" providerId="ADAL" clId="{F2872C97-2D4F-4470-AF67-A2AFED5ED657}" dt="2020-03-10T21:10:32.569" v="29" actId="1592"/>
        <pc:sldMkLst>
          <pc:docMk/>
          <pc:sldMk cId="52440500" sldId="347"/>
        </pc:sldMkLst>
      </pc:sldChg>
      <pc:sldChg chg="delCm">
        <pc:chgData name="Hede, Karyn L" userId="4d68950d-bccb-46fd-afef-5aa03b434729" providerId="ADAL" clId="{F2872C97-2D4F-4470-AF67-A2AFED5ED657}" dt="2020-03-10T21:11:09.720" v="38" actId="1592"/>
        <pc:sldMkLst>
          <pc:docMk/>
          <pc:sldMk cId="1144538073" sldId="355"/>
        </pc:sldMkLst>
      </pc:sldChg>
      <pc:sldChg chg="delCm">
        <pc:chgData name="Hede, Karyn L" userId="4d68950d-bccb-46fd-afef-5aa03b434729" providerId="ADAL" clId="{F2872C97-2D4F-4470-AF67-A2AFED5ED657}" dt="2020-03-10T21:11:50.463" v="51" actId="1592"/>
        <pc:sldMkLst>
          <pc:docMk/>
          <pc:sldMk cId="655382260" sldId="356"/>
        </pc:sldMkLst>
      </pc:sldChg>
      <pc:sldChg chg="delCm">
        <pc:chgData name="Hede, Karyn L" userId="4d68950d-bccb-46fd-afef-5aa03b434729" providerId="ADAL" clId="{F2872C97-2D4F-4470-AF67-A2AFED5ED657}" dt="2020-03-10T21:11:27.128" v="44" actId="1592"/>
        <pc:sldMkLst>
          <pc:docMk/>
          <pc:sldMk cId="3396741125" sldId="357"/>
        </pc:sldMkLst>
      </pc:sldChg>
      <pc:sldChg chg="delCm">
        <pc:chgData name="Hede, Karyn L" userId="4d68950d-bccb-46fd-afef-5aa03b434729" providerId="ADAL" clId="{F2872C97-2D4F-4470-AF67-A2AFED5ED657}" dt="2020-03-10T21:09:26.123" v="24" actId="1592"/>
        <pc:sldMkLst>
          <pc:docMk/>
          <pc:sldMk cId="1737449767" sldId="605"/>
        </pc:sldMkLst>
      </pc:sldChg>
      <pc:sldChg chg="delCm">
        <pc:chgData name="Hede, Karyn L" userId="4d68950d-bccb-46fd-afef-5aa03b434729" providerId="ADAL" clId="{F2872C97-2D4F-4470-AF67-A2AFED5ED657}" dt="2020-03-10T21:09:54.469" v="25" actId="1592"/>
        <pc:sldMkLst>
          <pc:docMk/>
          <pc:sldMk cId="2760925496" sldId="607"/>
        </pc:sldMkLst>
      </pc:sldChg>
      <pc:sldChg chg="delCm modCm">
        <pc:chgData name="Hede, Karyn L" userId="4d68950d-bccb-46fd-afef-5aa03b434729" providerId="ADAL" clId="{F2872C97-2D4F-4470-AF67-A2AFED5ED657}" dt="2020-03-10T21:07:04.161" v="6" actId="1592"/>
        <pc:sldMkLst>
          <pc:docMk/>
          <pc:sldMk cId="17885778" sldId="874"/>
        </pc:sldMkLst>
      </pc:sldChg>
      <pc:sldChg chg="delCm">
        <pc:chgData name="Hede, Karyn L" userId="4d68950d-bccb-46fd-afef-5aa03b434729" providerId="ADAL" clId="{F2872C97-2D4F-4470-AF67-A2AFED5ED657}" dt="2020-03-10T21:09:06.566" v="21" actId="1592"/>
        <pc:sldMkLst>
          <pc:docMk/>
          <pc:sldMk cId="1124785002" sldId="875"/>
        </pc:sldMkLst>
      </pc:sldChg>
      <pc:sldChg chg="delCm">
        <pc:chgData name="Hede, Karyn L" userId="4d68950d-bccb-46fd-afef-5aa03b434729" providerId="ADAL" clId="{F2872C97-2D4F-4470-AF67-A2AFED5ED657}" dt="2020-03-10T21:07:28.215" v="7" actId="1592"/>
        <pc:sldMkLst>
          <pc:docMk/>
          <pc:sldMk cId="3833061670" sldId="877"/>
        </pc:sldMkLst>
      </pc:sldChg>
      <pc:sldChg chg="delCm">
        <pc:chgData name="Hede, Karyn L" userId="4d68950d-bccb-46fd-afef-5aa03b434729" providerId="ADAL" clId="{F2872C97-2D4F-4470-AF67-A2AFED5ED657}" dt="2020-03-10T21:08:01.288" v="9" actId="1592"/>
        <pc:sldMkLst>
          <pc:docMk/>
          <pc:sldMk cId="2250476503" sldId="878"/>
        </pc:sldMkLst>
      </pc:sldChg>
      <pc:sldChg chg="delCm">
        <pc:chgData name="Hede, Karyn L" userId="4d68950d-bccb-46fd-afef-5aa03b434729" providerId="ADAL" clId="{F2872C97-2D4F-4470-AF67-A2AFED5ED657}" dt="2020-03-10T21:08:08.641" v="10" actId="1592"/>
        <pc:sldMkLst>
          <pc:docMk/>
          <pc:sldMk cId="3360076563" sldId="879"/>
        </pc:sldMkLst>
      </pc:sldChg>
      <pc:sldChg chg="delCm">
        <pc:chgData name="Hede, Karyn L" userId="4d68950d-bccb-46fd-afef-5aa03b434729" providerId="ADAL" clId="{F2872C97-2D4F-4470-AF67-A2AFED5ED657}" dt="2020-03-10T21:08:20.408" v="11" actId="1592"/>
        <pc:sldMkLst>
          <pc:docMk/>
          <pc:sldMk cId="4151312091" sldId="880"/>
        </pc:sldMkLst>
      </pc:sldChg>
      <pc:sldChg chg="delCm">
        <pc:chgData name="Hede, Karyn L" userId="4d68950d-bccb-46fd-afef-5aa03b434729" providerId="ADAL" clId="{F2872C97-2D4F-4470-AF67-A2AFED5ED657}" dt="2020-03-10T21:10:45.711" v="31" actId="1592"/>
        <pc:sldMkLst>
          <pc:docMk/>
          <pc:sldMk cId="1193318707" sldId="883"/>
        </pc:sldMkLst>
      </pc:sldChg>
      <pc:sldChg chg="delCm">
        <pc:chgData name="Hede, Karyn L" userId="4d68950d-bccb-46fd-afef-5aa03b434729" providerId="ADAL" clId="{F2872C97-2D4F-4470-AF67-A2AFED5ED657}" dt="2020-03-10T21:08:45.731" v="15" actId="1592"/>
        <pc:sldMkLst>
          <pc:docMk/>
          <pc:sldMk cId="887684786" sldId="884"/>
        </pc:sldMkLst>
      </pc:sldChg>
      <pc:sldChg chg="delCm">
        <pc:chgData name="Hede, Karyn L" userId="4d68950d-bccb-46fd-afef-5aa03b434729" providerId="ADAL" clId="{F2872C97-2D4F-4470-AF67-A2AFED5ED657}" dt="2020-03-10T21:10:08.451" v="26" actId="1592"/>
        <pc:sldMkLst>
          <pc:docMk/>
          <pc:sldMk cId="1495648017" sldId="885"/>
        </pc:sldMkLst>
      </pc:sldChg>
      <pc:sldChg chg="delCm">
        <pc:chgData name="Hede, Karyn L" userId="4d68950d-bccb-46fd-afef-5aa03b434729" providerId="ADAL" clId="{F2872C97-2D4F-4470-AF67-A2AFED5ED657}" dt="2020-03-10T21:10:19.376" v="28" actId="1592"/>
        <pc:sldMkLst>
          <pc:docMk/>
          <pc:sldMk cId="1208096686" sldId="888"/>
        </pc:sldMkLst>
      </pc:sldChg>
      <pc:sldMasterChg chg="modSp">
        <pc:chgData name="Hede, Karyn L" userId="4d68950d-bccb-46fd-afef-5aa03b434729" providerId="ADAL" clId="{F2872C97-2D4F-4470-AF67-A2AFED5ED657}" dt="2020-03-10T23:43:01.337" v="87" actId="20577"/>
        <pc:sldMasterMkLst>
          <pc:docMk/>
          <pc:sldMasterMk cId="1013347285" sldId="2147483762"/>
        </pc:sldMasterMkLst>
        <pc:spChg chg="mod">
          <ac:chgData name="Hede, Karyn L" userId="4d68950d-bccb-46fd-afef-5aa03b434729" providerId="ADAL" clId="{F2872C97-2D4F-4470-AF67-A2AFED5ED657}" dt="2020-03-10T23:43:01.337" v="87" actId="20577"/>
          <ac:spMkLst>
            <pc:docMk/>
            <pc:sldMasterMk cId="1013347285" sldId="2147483762"/>
            <ac:spMk id="11" creationId="{605577FC-6A53-F343-A50D-6CC818B7208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372" cy="46577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436" y="0"/>
            <a:ext cx="3038372" cy="465774"/>
          </a:xfrm>
          <a:prstGeom prst="rect">
            <a:avLst/>
          </a:prstGeom>
        </p:spPr>
        <p:txBody>
          <a:bodyPr vert="horz" lIns="91650" tIns="45825" rIns="91650" bIns="45825" rtlCol="0"/>
          <a:lstStyle>
            <a:lvl1pPr algn="r">
              <a:defRPr sz="1200"/>
            </a:lvl1pPr>
          </a:lstStyle>
          <a:p>
            <a:fld id="{B4F8800E-8382-534D-94A3-5916C678A93F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20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50" tIns="45825" rIns="91650" bIns="4582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337"/>
            <a:ext cx="5608320" cy="3661014"/>
          </a:xfrm>
          <a:prstGeom prst="rect">
            <a:avLst/>
          </a:prstGeom>
        </p:spPr>
        <p:txBody>
          <a:bodyPr vert="horz" lIns="91650" tIns="45825" rIns="91650" bIns="4582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0627"/>
            <a:ext cx="3038372" cy="465773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436" y="8830627"/>
            <a:ext cx="3038372" cy="465773"/>
          </a:xfrm>
          <a:prstGeom prst="rect">
            <a:avLst/>
          </a:prstGeom>
        </p:spPr>
        <p:txBody>
          <a:bodyPr vert="horz" lIns="91650" tIns="45825" rIns="91650" bIns="45825" rtlCol="0" anchor="b"/>
          <a:lstStyle>
            <a:lvl1pPr algn="r">
              <a:defRPr sz="1200"/>
            </a:lvl1pPr>
          </a:lstStyle>
          <a:p>
            <a:fld id="{19A2E2EE-E77E-244D-9907-04DF2C698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2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040" y="4488856"/>
            <a:ext cx="5608320" cy="3661014"/>
          </a:xfrm>
        </p:spPr>
        <p:txBody>
          <a:bodyPr/>
          <a:lstStyle/>
          <a:p>
            <a:pPr defTabSz="916503">
              <a:defRPr/>
            </a:pPr>
            <a:r>
              <a:rPr lang="en-US" dirty="0"/>
              <a:t>Image: Abstract Data Visualization – Stock Photo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104DB-87CA-D64F-AB86-DB2520DDF5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1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Conventional is synchronous process-based model vs. asynchronous task-based.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2E2EE-E77E-244D-9907-04DF2C698C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8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23963" y="1143000"/>
            <a:ext cx="44100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This file must print at </a:t>
            </a:r>
            <a:r>
              <a:rPr lang="en-US" b="1" dirty="0">
                <a:solidFill>
                  <a:srgbClr val="FF0000"/>
                </a:solidFill>
              </a:rPr>
              <a:t>200% SCALE </a:t>
            </a:r>
            <a:r>
              <a:rPr lang="en-US" dirty="0"/>
              <a:t>to achieve a final print size of 60” wide x 42” tall.</a:t>
            </a:r>
          </a:p>
          <a:p>
            <a:endParaRPr lang="en-US" dirty="0"/>
          </a:p>
          <a:p>
            <a:r>
              <a:rPr lang="en-US" baseline="0" dirty="0"/>
              <a:t>• Contact Digital Duplicating (375-2969, http://</a:t>
            </a:r>
            <a:r>
              <a:rPr lang="en-US" baseline="0" dirty="0" err="1"/>
              <a:t>digitalduplicating.pnl.gov</a:t>
            </a:r>
            <a:r>
              <a:rPr lang="en-US" baseline="0" dirty="0"/>
              <a:t>) to order poster printing and finishing services for your completed poster design.</a:t>
            </a:r>
          </a:p>
          <a:p>
            <a:endParaRPr lang="en-US" baseline="0" dirty="0"/>
          </a:p>
          <a:p>
            <a:r>
              <a:rPr lang="en-US" baseline="0" dirty="0"/>
              <a:t>• Remember to have your poster cleared for public display/distribution through the Information Release system (https://</a:t>
            </a:r>
            <a:r>
              <a:rPr lang="en-US" baseline="0" dirty="0" err="1"/>
              <a:t>informationrelease.pnl.gov</a:t>
            </a:r>
            <a:r>
              <a:rPr lang="en-US" baseline="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F4E2E-BCE1-024C-B9F4-7BC9A08DCD6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3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10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375"/>
              </a:spcAft>
            </a:pPr>
            <a:r>
              <a:rPr lang="en-US" sz="5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0721" y="1382941"/>
            <a:ext cx="5867400" cy="148568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 fontAlgn="ctr">
              <a:defRPr sz="32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DMC CFA Project Review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5861" y="3989374"/>
            <a:ext cx="5842260" cy="66763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Ang Li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58121" y="4893110"/>
            <a:ext cx="3810000" cy="58058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r">
              <a:buNone/>
              <a:defRPr sz="24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092175" y="-1038086"/>
            <a:ext cx="18473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25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7" y="5981700"/>
            <a:ext cx="687071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4" y="6041364"/>
            <a:ext cx="774841" cy="12954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98EF2-1073-AF42-8944-A644F966E1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38971" y="2912028"/>
            <a:ext cx="4629150" cy="670942"/>
          </a:xfrm>
        </p:spPr>
        <p:txBody>
          <a:bodyPr anchor="ctr"/>
          <a:lstStyle>
            <a:lvl1pPr marL="0" indent="0" algn="r">
              <a:buNone/>
              <a:defRPr sz="2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 title</a:t>
            </a:r>
          </a:p>
        </p:txBody>
      </p:sp>
      <p:pic>
        <p:nvPicPr>
          <p:cNvPr id="7" name="Picture 6" descr="A picture containing clothing&#10;&#10;Description automatically generated">
            <a:extLst>
              <a:ext uri="{FF2B5EF4-FFF2-40B4-BE49-F238E27FC236}">
                <a16:creationId xmlns:a16="http://schemas.microsoft.com/office/drawing/2014/main" id="{F74743D9-CD5D-7642-A2C4-7C89456194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F6114278-9E87-5C46-A511-77A69B155B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1325" y="78200"/>
            <a:ext cx="2481666" cy="13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BFS (for single source shortest path).</a:t>
            </a:r>
          </a:p>
          <a:p>
            <a:pPr lvl="0"/>
            <a:r>
              <a:rPr lang="en-US" dirty="0"/>
              <a:t>Conventional compute-centric model.</a:t>
            </a:r>
          </a:p>
          <a:p>
            <a:pPr lvl="1"/>
            <a:r>
              <a:rPr lang="en-US" dirty="0"/>
              <a:t>Non-essential data communication.</a:t>
            </a:r>
          </a:p>
          <a:p>
            <a:pPr lvl="1"/>
            <a:r>
              <a:rPr lang="en-US" dirty="0"/>
              <a:t>Synchronization.</a:t>
            </a:r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Case Study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F6EF8-FBA4-C34C-85B6-CDEC901BE6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66332" y="1328738"/>
            <a:ext cx="2919542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BFS (for single source shortest path).</a:t>
            </a:r>
          </a:p>
          <a:p>
            <a:pPr lvl="0"/>
            <a:r>
              <a:rPr lang="en-US" dirty="0"/>
              <a:t>Conventional compute-centric model.</a:t>
            </a:r>
          </a:p>
          <a:p>
            <a:pPr lvl="1"/>
            <a:r>
              <a:rPr lang="en-US" dirty="0"/>
              <a:t>Non-essential data communication.</a:t>
            </a:r>
          </a:p>
          <a:p>
            <a:pPr lvl="1"/>
            <a:r>
              <a:rPr lang="en-US" dirty="0"/>
              <a:t>Synchronization.</a:t>
            </a:r>
          </a:p>
          <a:p>
            <a:pPr lvl="0"/>
            <a:r>
              <a:rPr lang="en-US" dirty="0"/>
              <a:t>ARENA’s data-centric model.</a:t>
            </a:r>
          </a:p>
          <a:p>
            <a:pPr lvl="1"/>
            <a:r>
              <a:rPr lang="en-US" dirty="0"/>
              <a:t>Asynchronous task execution.</a:t>
            </a:r>
          </a:p>
          <a:p>
            <a:pPr lvl="1"/>
            <a:r>
              <a:rPr lang="en-US" dirty="0"/>
              <a:t>Only necessary data communication.</a:t>
            </a:r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Case Study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1F30E-599C-534A-9CB0-20E06AFE98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71048" y="1486050"/>
            <a:ext cx="4305674" cy="1942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89031-41DF-9F40-897D-B5AAF57AE9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85066" y="3429000"/>
            <a:ext cx="4973559" cy="24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2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Representative HPC kernels.</a:t>
            </a:r>
          </a:p>
          <a:p>
            <a:pPr lvl="0"/>
            <a:r>
              <a:rPr lang="en-US" dirty="0"/>
              <a:t>Simulation environment.</a:t>
            </a:r>
          </a:p>
          <a:p>
            <a:pPr lvl="1"/>
            <a:r>
              <a:rPr lang="en-US" dirty="0"/>
              <a:t>SST + RTL.</a:t>
            </a:r>
          </a:p>
          <a:p>
            <a:pPr lvl="0"/>
            <a:r>
              <a:rPr lang="en-US" dirty="0"/>
              <a:t>CGRA speedup.</a:t>
            </a:r>
          </a:p>
          <a:p>
            <a:pPr lvl="1"/>
            <a:r>
              <a:rPr lang="en-US" dirty="0"/>
              <a:t>2x8 tiles.</a:t>
            </a:r>
          </a:p>
          <a:p>
            <a:pPr lvl="1"/>
            <a:r>
              <a:rPr lang="en-US" dirty="0"/>
              <a:t>4x8 tiles.</a:t>
            </a:r>
          </a:p>
          <a:p>
            <a:pPr lvl="1"/>
            <a:r>
              <a:rPr lang="en-US" dirty="0"/>
              <a:t>8x8 tiles.</a:t>
            </a:r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A098B-0C1A-9B4B-BE93-80631EC173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5066" y="1328738"/>
            <a:ext cx="5031217" cy="160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0A620-4853-3E4A-92F8-F6FE8F1FF4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0248" y="2884025"/>
            <a:ext cx="3531081" cy="3179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578F41-45F0-F34C-B1F1-4D83D7B4C8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93835" y="3647910"/>
            <a:ext cx="5406413" cy="24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880C0-3BD5-F64D-AF79-A36D0A11BD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7233" y="3429000"/>
            <a:ext cx="9934734" cy="2677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0FDF1-83D0-2C4D-AC28-F65490C0B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3165" y="1328738"/>
            <a:ext cx="9880562" cy="256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2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Representative HPC kernels.</a:t>
            </a:r>
          </a:p>
          <a:p>
            <a:pPr lvl="0"/>
            <a:r>
              <a:rPr lang="en-US" dirty="0"/>
              <a:t>Simulation environment.</a:t>
            </a:r>
          </a:p>
          <a:p>
            <a:pPr lvl="1"/>
            <a:r>
              <a:rPr lang="en-US" dirty="0"/>
              <a:t>SST + RTL.</a:t>
            </a:r>
          </a:p>
          <a:p>
            <a:pPr lvl="0"/>
            <a:r>
              <a:rPr lang="en-US" dirty="0"/>
              <a:t>CGRA speedup.</a:t>
            </a:r>
          </a:p>
          <a:p>
            <a:pPr lvl="1"/>
            <a:r>
              <a:rPr lang="en-US" dirty="0"/>
              <a:t>2x8 tiles.</a:t>
            </a:r>
          </a:p>
          <a:p>
            <a:pPr lvl="1"/>
            <a:r>
              <a:rPr lang="en-US" dirty="0"/>
              <a:t>4x8 tiles.</a:t>
            </a:r>
          </a:p>
          <a:p>
            <a:pPr lvl="1"/>
            <a:r>
              <a:rPr lang="en-US" dirty="0"/>
              <a:t>8x8 tiles.</a:t>
            </a:r>
          </a:p>
          <a:p>
            <a:pPr lvl="0"/>
            <a:r>
              <a:rPr lang="en-US" dirty="0"/>
              <a:t>Reduced data communication.</a:t>
            </a:r>
          </a:p>
          <a:p>
            <a:pPr lvl="0"/>
            <a:r>
              <a:rPr lang="en-US" dirty="0"/>
              <a:t>Chip layout.</a:t>
            </a:r>
          </a:p>
          <a:p>
            <a:pPr lvl="1"/>
            <a:r>
              <a:rPr lang="en-US" dirty="0"/>
              <a:t>1.3mm x 1.24mm without data memory.</a:t>
            </a:r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566B8-629B-3C49-B955-AE5E0EBC93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3377" y="1299526"/>
            <a:ext cx="4745207" cy="2226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69DD6D-A254-3F4E-AD8A-529AD07839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90177" y="3620090"/>
            <a:ext cx="3011606" cy="288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0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62CB14DE-19ED-C044-A0B1-27FF7275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661915" y="6477000"/>
            <a:ext cx="377685" cy="381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75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722D57-58D6-9447-A6D5-A97F6C35A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143000" y="1714500"/>
            <a:ext cx="3810000" cy="4572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5" name="Picture 4" descr="A picture containing clothing&#10;&#10;Description automatically generated">
            <a:extLst>
              <a:ext uri="{FF2B5EF4-FFF2-40B4-BE49-F238E27FC236}">
                <a16:creationId xmlns:a16="http://schemas.microsoft.com/office/drawing/2014/main" id="{95C0D393-C501-F547-8FE2-1E29EBE80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52841" y="0"/>
            <a:ext cx="5239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76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143000" y="6286500"/>
            <a:ext cx="3048000" cy="1905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286000"/>
            <a:ext cx="3810000" cy="1524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0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2108" y="472440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5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4986130"/>
            <a:ext cx="3810000" cy="2286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333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2" indent="0">
              <a:buNone/>
              <a:defRPr/>
            </a:lvl2pPr>
            <a:lvl3pPr marL="914363" indent="0">
              <a:buNone/>
              <a:defRPr/>
            </a:lvl3pPr>
            <a:lvl4pPr marL="1371545" indent="0">
              <a:buNone/>
              <a:defRPr/>
            </a:lvl4pPr>
            <a:lvl5pPr marL="1828727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092174" y="-1038086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5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98120"/>
            <a:ext cx="1066800" cy="104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108" y="5981700"/>
            <a:ext cx="68707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3" y="6041364"/>
            <a:ext cx="774841" cy="129540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9701" y="4096371"/>
            <a:ext cx="27424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0865" y="6441765"/>
            <a:ext cx="4114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7" b="1"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25" name="Rounded Rectangle 11">
            <a:extLst>
              <a:ext uri="{FF2B5EF4-FFF2-40B4-BE49-F238E27FC236}">
                <a16:creationId xmlns:a16="http://schemas.microsoft.com/office/drawing/2014/main" id="{89F10523-3345-4D0C-BB62-C1BA0E2D4D3B}"/>
              </a:ext>
            </a:extLst>
          </p:cNvPr>
          <p:cNvSpPr/>
          <p:nvPr userDrawn="1"/>
        </p:nvSpPr>
        <p:spPr>
          <a:xfrm>
            <a:off x="2533650" y="201706"/>
            <a:ext cx="2476500" cy="1797923"/>
          </a:xfrm>
          <a:prstGeom prst="roundRect">
            <a:avLst>
              <a:gd name="adj" fmla="val 4037"/>
            </a:avLst>
          </a:prstGeom>
          <a:solidFill>
            <a:schemeClr val="bg1">
              <a:alpha val="50000"/>
            </a:schemeClr>
          </a:solidFill>
          <a:ln w="9525" cmpd="sng"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5CCAD3-54A9-4D3B-8041-D88962077754}"/>
              </a:ext>
            </a:extLst>
          </p:cNvPr>
          <p:cNvSpPr txBox="1"/>
          <p:nvPr userDrawn="1"/>
        </p:nvSpPr>
        <p:spPr>
          <a:xfrm>
            <a:off x="2629188" y="247313"/>
            <a:ext cx="2285425" cy="220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3" b="1" dirty="0">
                <a:solidFill>
                  <a:srgbClr val="000000"/>
                </a:solidFill>
                <a:latin typeface="Arial"/>
                <a:cs typeface="Arial"/>
              </a:rPr>
              <a:t>OFFICIAL USE ONLY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8B495-B07B-4FA2-9FCB-4F6F8A386E4B}"/>
              </a:ext>
            </a:extLst>
          </p:cNvPr>
          <p:cNvSpPr txBox="1"/>
          <p:nvPr userDrawn="1"/>
        </p:nvSpPr>
        <p:spPr>
          <a:xfrm>
            <a:off x="2628900" y="460273"/>
            <a:ext cx="2286000" cy="15390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May be exempt from public release under the Freedom of Information Act (5 U.S.C. 552) exemption number(s) and category:</a:t>
            </a:r>
          </a:p>
          <a:p>
            <a:pPr>
              <a:spcAft>
                <a:spcPts val="500"/>
              </a:spcAft>
            </a:pPr>
            <a:endParaRPr lang="en-US" sz="5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Aft>
                <a:spcPts val="1583"/>
              </a:spcAft>
            </a:pPr>
            <a:r>
              <a:rPr lang="en-US" sz="667" dirty="0">
                <a:solidFill>
                  <a:srgbClr val="000000"/>
                </a:solidFill>
                <a:latin typeface="Arial"/>
                <a:cs typeface="Arial"/>
              </a:rPr>
              <a:t>Department of Energy review required before public release.</a:t>
            </a:r>
          </a:p>
          <a:p>
            <a:pPr>
              <a:spcAft>
                <a:spcPts val="1417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Name/Organization</a:t>
            </a:r>
          </a:p>
          <a:p>
            <a:pPr>
              <a:spcAft>
                <a:spcPts val="1333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Date</a:t>
            </a:r>
          </a:p>
          <a:p>
            <a:pPr>
              <a:spcAft>
                <a:spcPts val="1250"/>
              </a:spcAft>
            </a:pPr>
            <a:r>
              <a:rPr lang="en-US" sz="583" i="0" dirty="0">
                <a:solidFill>
                  <a:srgbClr val="000000"/>
                </a:solidFill>
                <a:latin typeface="Arial"/>
                <a:cs typeface="Arial"/>
              </a:rPr>
              <a:t>Guidance (if applicable)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0FC11F-634A-4EDE-B1A3-396DD3D0C301}"/>
              </a:ext>
            </a:extLst>
          </p:cNvPr>
          <p:cNvCxnSpPr/>
          <p:nvPr userDrawn="1"/>
        </p:nvCxnSpPr>
        <p:spPr>
          <a:xfrm>
            <a:off x="2628758" y="1247166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8A3595-980A-4FF8-8F4C-9C068DA09BA4}"/>
              </a:ext>
            </a:extLst>
          </p:cNvPr>
          <p:cNvCxnSpPr/>
          <p:nvPr userDrawn="1"/>
        </p:nvCxnSpPr>
        <p:spPr>
          <a:xfrm>
            <a:off x="2626201" y="1508074"/>
            <a:ext cx="2279788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D988F3-B31B-46BA-80F0-2802399425B1}"/>
              </a:ext>
            </a:extLst>
          </p:cNvPr>
          <p:cNvCxnSpPr/>
          <p:nvPr userDrawn="1"/>
        </p:nvCxnSpPr>
        <p:spPr>
          <a:xfrm>
            <a:off x="2631336" y="1768982"/>
            <a:ext cx="2276201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BD1AEAFB-B135-45F4-8BC2-6AC9E35016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59050" y="1121798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name/org here</a:t>
            </a: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DA1958D3-8AA0-4C29-96E9-5C42352104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59050" y="1380088"/>
            <a:ext cx="2280598" cy="1717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date here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076F9346-5A20-4945-A8D4-B092D23783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59050" y="1643492"/>
            <a:ext cx="2279798" cy="1747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500" b="1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guidance here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C3C601-C415-4C1B-90F8-535CC4B9AA7C}"/>
              </a:ext>
            </a:extLst>
          </p:cNvPr>
          <p:cNvCxnSpPr/>
          <p:nvPr userDrawn="1"/>
        </p:nvCxnSpPr>
        <p:spPr>
          <a:xfrm>
            <a:off x="2628758" y="924990"/>
            <a:ext cx="2274674" cy="0"/>
          </a:xfrm>
          <a:prstGeom prst="line">
            <a:avLst/>
          </a:prstGeom>
          <a:ln w="63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FA09C15A-A749-44A1-8275-BCDCBE16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59850" y="798344"/>
            <a:ext cx="2279798" cy="1717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lang="en-US" sz="5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e.g., Exemption 7 Law Enforcement</a:t>
            </a:r>
          </a:p>
        </p:txBody>
      </p:sp>
      <p:sp>
        <p:nvSpPr>
          <p:cNvPr id="28" name="Slide Number Placeholder 9">
            <a:extLst>
              <a:ext uri="{FF2B5EF4-FFF2-40B4-BE49-F238E27FC236}">
                <a16:creationId xmlns:a16="http://schemas.microsoft.com/office/drawing/2014/main" id="{C76D8EE1-A865-F146-970B-A04DE15CB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2CD5177-2DA3-5747-9DEF-93AB35212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438" y="0"/>
            <a:ext cx="10014857" cy="97187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sz="2571"/>
            </a:lvl1pPr>
          </a:lstStyle>
          <a:p>
            <a:r>
              <a:rPr lang="en-SG" dirty="0"/>
              <a:t>ARENA: Asynchronous Reconfigurable Accelerator Ring for the Next Generation HPC Clusters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AF5D9-98DD-C042-8ACC-FA0527D4A8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563" y="1469002"/>
            <a:ext cx="3871653" cy="823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C10585-2D1A-034D-A20B-732DF3563D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600" y="2290149"/>
            <a:ext cx="3799616" cy="834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155F5-7834-FD4F-ACE0-D4F8F09BB4A8}"/>
              </a:ext>
            </a:extLst>
          </p:cNvPr>
          <p:cNvSpPr txBox="1"/>
          <p:nvPr userDrawn="1"/>
        </p:nvSpPr>
        <p:spPr>
          <a:xfrm>
            <a:off x="810207" y="3125112"/>
            <a:ext cx="2894471" cy="18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(d)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ARENA’s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data-centric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with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dynamic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reconfigurable</a:t>
            </a:r>
            <a:r>
              <a:rPr lang="zh-CN" altLang="en-US" sz="571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571" dirty="0">
                <a:solidFill>
                  <a:srgbClr val="000000"/>
                </a:solidFill>
                <a:latin typeface="Times" pitchFamily="2" charset="0"/>
              </a:rPr>
              <a:t>acceleration</a:t>
            </a:r>
            <a:endParaRPr lang="en-US" sz="571" dirty="0">
              <a:solidFill>
                <a:srgbClr val="000000"/>
              </a:solidFill>
              <a:latin typeface="Times" pitchFamily="2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63B9ADB-AB23-FB4D-99B0-961B608D8AAA}"/>
              </a:ext>
            </a:extLst>
          </p:cNvPr>
          <p:cNvSpPr txBox="1">
            <a:spLocks/>
          </p:cNvSpPr>
          <p:nvPr userDrawn="1"/>
        </p:nvSpPr>
        <p:spPr>
          <a:xfrm>
            <a:off x="429312" y="1217081"/>
            <a:ext cx="2169528" cy="2294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Motivating</a:t>
            </a:r>
            <a:r>
              <a:rPr lang="zh-CN" altLang="en-US" sz="1143" dirty="0"/>
              <a:t> </a:t>
            </a:r>
            <a:r>
              <a:rPr lang="en-US" altLang="zh-CN" sz="1143" dirty="0"/>
              <a:t>Example</a:t>
            </a:r>
            <a:endParaRPr lang="en-US" sz="1143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615B9B7-EF06-0642-91D3-80FF29E9D558}"/>
              </a:ext>
            </a:extLst>
          </p:cNvPr>
          <p:cNvSpPr txBox="1">
            <a:spLocks/>
          </p:cNvSpPr>
          <p:nvPr userDrawn="1"/>
        </p:nvSpPr>
        <p:spPr>
          <a:xfrm>
            <a:off x="4448187" y="1273059"/>
            <a:ext cx="2671941" cy="17347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ARENA</a:t>
            </a:r>
            <a:r>
              <a:rPr lang="it-IT" sz="1143" dirty="0"/>
              <a:t> </a:t>
            </a:r>
            <a:r>
              <a:rPr lang="en-US" altLang="zh-CN" sz="1143" dirty="0"/>
              <a:t>Micro-Architecture</a:t>
            </a:r>
            <a:endParaRPr lang="en-US" sz="114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D026DB-F204-B249-8F99-097FC2BBC0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60376" y="3285782"/>
            <a:ext cx="2229816" cy="756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95BEE0-75D1-4C4B-943B-C194DFD7CE1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7679" y="4783626"/>
            <a:ext cx="2703938" cy="16434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3E8F4BF-FA71-814C-A9A3-935390E639F4}"/>
              </a:ext>
            </a:extLst>
          </p:cNvPr>
          <p:cNvGrpSpPr/>
          <p:nvPr userDrawn="1"/>
        </p:nvGrpSpPr>
        <p:grpSpPr>
          <a:xfrm>
            <a:off x="4442470" y="2028235"/>
            <a:ext cx="2354481" cy="3216088"/>
            <a:chOff x="14066992" y="9761027"/>
            <a:chExt cx="4256617" cy="66566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7E72A76-4D94-5A43-942D-981AB89546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4066992" y="9761027"/>
              <a:ext cx="4256617" cy="441140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0CB3AB1-13C6-184C-95E3-14AB1B8CED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4478191" y="14164066"/>
              <a:ext cx="3354743" cy="2253646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589BC882-B2DD-A84A-A3A6-7AEB60BC008A}"/>
                </a:ext>
              </a:extLst>
            </p:cNvPr>
            <p:cNvSpPr/>
            <p:nvPr userDrawn="1"/>
          </p:nvSpPr>
          <p:spPr>
            <a:xfrm rot="5400000">
              <a:off x="16689544" y="13764954"/>
              <a:ext cx="524022" cy="274202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3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886CF78-669C-A54C-A9CB-FC45373B9A3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973066" y="5519124"/>
            <a:ext cx="3008032" cy="11726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7E1E26-0D8E-C24A-842C-A8754692F1E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168747" y="1514213"/>
            <a:ext cx="1474491" cy="2089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55B94FF-A6F2-5D4A-BAD3-872191A3D5C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782848" y="1525926"/>
            <a:ext cx="2048933" cy="766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BD87D0-3B95-4949-B429-F297D5BB582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807423" y="3051711"/>
            <a:ext cx="2040615" cy="5120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FDADFA-C3A3-4C4D-8036-623A1E7D780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383825" y="5392707"/>
            <a:ext cx="1525182" cy="11012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E660D2-D9B4-0C4E-B1AB-40B60B4BEA5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119899" y="4602941"/>
            <a:ext cx="1998390" cy="717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54B8D3D-E659-AE41-ADAC-A41E3CE96B1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175640" y="3723731"/>
            <a:ext cx="3956080" cy="8538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1608B44-74CE-A14B-ACC4-3BC1B82124B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952311" y="5403666"/>
            <a:ext cx="1460447" cy="11302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4BA2AF-9EB9-7A4A-A9F8-D82D0481C7B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136590" y="4562851"/>
            <a:ext cx="1998390" cy="75336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80AB57B-DFBE-F441-8E25-85E30DFD382B}"/>
              </a:ext>
            </a:extLst>
          </p:cNvPr>
          <p:cNvSpPr/>
          <p:nvPr userDrawn="1"/>
        </p:nvSpPr>
        <p:spPr>
          <a:xfrm>
            <a:off x="394365" y="3324970"/>
            <a:ext cx="2765156" cy="136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57" b="1" dirty="0">
                <a:cs typeface="Arial" panose="020B0604020202020204" pitchFamily="34" charset="0"/>
              </a:rPr>
              <a:t>ARENA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execution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model</a:t>
            </a:r>
            <a:endParaRPr lang="en-US" sz="857" b="1" dirty="0">
              <a:cs typeface="Arial" panose="020B0604020202020204" pitchFamily="34" charset="0"/>
            </a:endParaRP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Data-centric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Asynchronous</a:t>
            </a:r>
            <a:endParaRPr lang="en-US" sz="714" dirty="0">
              <a:cs typeface="Arial" panose="020B0604020202020204" pitchFamily="34" charset="0"/>
            </a:endParaRP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Reconfigurable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Task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token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delivered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in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ring</a:t>
            </a:r>
            <a:endParaRPr lang="en-US" sz="714" dirty="0">
              <a:cs typeface="Arial" panose="020B0604020202020204" pitchFamily="34" charset="0"/>
            </a:endParaRPr>
          </a:p>
          <a:p>
            <a:endParaRPr lang="en-US" sz="857" b="1" dirty="0">
              <a:cs typeface="Arial" panose="020B0604020202020204" pitchFamily="34" charset="0"/>
            </a:endParaRPr>
          </a:p>
          <a:p>
            <a:r>
              <a:rPr lang="en-US" altLang="zh-CN" sz="857" b="1" dirty="0">
                <a:cs typeface="Arial" panose="020B0604020202020204" pitchFamily="34" charset="0"/>
              </a:rPr>
              <a:t>Benefits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ja-JP" sz="857" b="1" dirty="0">
                <a:cs typeface="Arial" panose="020B0604020202020204" pitchFamily="34" charset="0"/>
              </a:rPr>
              <a:t>gain</a:t>
            </a:r>
            <a:r>
              <a:rPr lang="en-US" altLang="zh-CN" sz="857" b="1" dirty="0">
                <a:cs typeface="Arial" panose="020B0604020202020204" pitchFamily="34" charset="0"/>
              </a:rPr>
              <a:t>ed</a:t>
            </a:r>
            <a:endParaRPr lang="en-US" sz="857" b="1" dirty="0">
              <a:cs typeface="Arial" panose="020B0604020202020204" pitchFamily="34" charset="0"/>
            </a:endParaRPr>
          </a:p>
          <a:p>
            <a:pPr marL="122450" indent="-122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714" dirty="0"/>
              <a:t>  </a:t>
            </a:r>
            <a:r>
              <a:rPr lang="en-US" altLang="zh-CN" sz="714" dirty="0"/>
              <a:t>Reduce</a:t>
            </a:r>
            <a:r>
              <a:rPr lang="zh-CN" altLang="en-US" sz="714" dirty="0"/>
              <a:t> </a:t>
            </a:r>
            <a:r>
              <a:rPr lang="en-US" altLang="zh-CN" sz="714" dirty="0"/>
              <a:t>unnecessary</a:t>
            </a:r>
            <a:r>
              <a:rPr lang="zh-CN" altLang="en-US" sz="714" dirty="0"/>
              <a:t>  </a:t>
            </a:r>
            <a:r>
              <a:rPr lang="en-US" altLang="zh-CN" sz="714" dirty="0"/>
              <a:t>data</a:t>
            </a:r>
            <a:r>
              <a:rPr lang="zh-CN" altLang="en-US" sz="714" dirty="0"/>
              <a:t> </a:t>
            </a:r>
            <a:r>
              <a:rPr lang="en-US" altLang="zh-CN" sz="714" dirty="0"/>
              <a:t>movement</a:t>
            </a:r>
            <a:endParaRPr lang="en-US" sz="714" dirty="0"/>
          </a:p>
          <a:p>
            <a:pPr marL="122450" indent="-122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714" dirty="0"/>
              <a:t>  </a:t>
            </a:r>
            <a:r>
              <a:rPr lang="en-US" altLang="zh-CN" sz="714" dirty="0"/>
              <a:t>Improve</a:t>
            </a:r>
            <a:r>
              <a:rPr lang="zh-CN" altLang="en-US" sz="714" dirty="0"/>
              <a:t> </a:t>
            </a:r>
            <a:r>
              <a:rPr lang="en-US" altLang="zh-CN" sz="714" dirty="0"/>
              <a:t>the</a:t>
            </a:r>
            <a:r>
              <a:rPr lang="zh-CN" altLang="en-US" sz="714" dirty="0"/>
              <a:t> </a:t>
            </a:r>
            <a:r>
              <a:rPr lang="en-US" altLang="zh-CN" sz="714" dirty="0"/>
              <a:t>accelerator</a:t>
            </a:r>
            <a:r>
              <a:rPr lang="zh-CN" altLang="en-US" sz="714" dirty="0"/>
              <a:t> </a:t>
            </a:r>
            <a:r>
              <a:rPr lang="en-US" altLang="zh-CN" sz="714" dirty="0"/>
              <a:t>utilization</a:t>
            </a:r>
          </a:p>
          <a:p>
            <a:pPr marL="122450" indent="-122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714" dirty="0"/>
              <a:t>  </a:t>
            </a:r>
            <a:r>
              <a:rPr lang="en-US" altLang="zh-CN" sz="714" dirty="0"/>
              <a:t>Better</a:t>
            </a:r>
            <a:r>
              <a:rPr lang="zh-CN" altLang="en-US" sz="714" dirty="0"/>
              <a:t> </a:t>
            </a:r>
            <a:r>
              <a:rPr lang="en-US" altLang="zh-CN" sz="714" dirty="0"/>
              <a:t>scalability</a:t>
            </a:r>
            <a:endParaRPr lang="en-US" sz="714" dirty="0"/>
          </a:p>
          <a:p>
            <a:endParaRPr lang="en-US" sz="714" dirty="0"/>
          </a:p>
        </p:txBody>
      </p:sp>
      <p:sp>
        <p:nvSpPr>
          <p:cNvPr id="27" name="Titolo 1">
            <a:extLst>
              <a:ext uri="{FF2B5EF4-FFF2-40B4-BE49-F238E27FC236}">
                <a16:creationId xmlns:a16="http://schemas.microsoft.com/office/drawing/2014/main" id="{0635604C-26F9-4647-9970-CBF6FD89EDF3}"/>
              </a:ext>
            </a:extLst>
          </p:cNvPr>
          <p:cNvSpPr txBox="1">
            <a:spLocks/>
          </p:cNvSpPr>
          <p:nvPr userDrawn="1"/>
        </p:nvSpPr>
        <p:spPr>
          <a:xfrm>
            <a:off x="469021" y="4576943"/>
            <a:ext cx="2169528" cy="2294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ARENA</a:t>
            </a:r>
            <a:r>
              <a:rPr lang="zh-CN" altLang="en-US" sz="1143" dirty="0"/>
              <a:t> </a:t>
            </a:r>
            <a:r>
              <a:rPr lang="en-US" altLang="zh-CN" sz="1143" dirty="0"/>
              <a:t>Overview</a:t>
            </a:r>
            <a:endParaRPr lang="en-US" sz="1143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A1175-9ED1-3943-80FC-569637E6A854}"/>
              </a:ext>
            </a:extLst>
          </p:cNvPr>
          <p:cNvSpPr/>
          <p:nvPr userDrawn="1"/>
        </p:nvSpPr>
        <p:spPr>
          <a:xfrm>
            <a:off x="4621433" y="1449928"/>
            <a:ext cx="2175519" cy="663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57" b="1" dirty="0">
                <a:cs typeface="Arial" panose="020B0604020202020204" pitchFamily="34" charset="0"/>
              </a:rPr>
              <a:t>Task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dispatcher</a:t>
            </a:r>
            <a:endParaRPr lang="en-US" sz="857" b="1" dirty="0">
              <a:cs typeface="Arial" panose="020B0604020202020204" pitchFamily="34" charset="0"/>
            </a:endParaRP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Filter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logic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Send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queue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Receive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queue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Wait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queue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B827F1-086B-8845-A99E-E8EC3E523990}"/>
              </a:ext>
            </a:extLst>
          </p:cNvPr>
          <p:cNvSpPr/>
          <p:nvPr userDrawn="1"/>
        </p:nvSpPr>
        <p:spPr>
          <a:xfrm>
            <a:off x="5682698" y="1451659"/>
            <a:ext cx="1474491" cy="553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57" b="1" dirty="0">
                <a:cs typeface="Arial" panose="020B0604020202020204" pitchFamily="34" charset="0"/>
              </a:rPr>
              <a:t>CGRA</a:t>
            </a:r>
            <a:endParaRPr lang="en-US" sz="857" b="1" dirty="0">
              <a:cs typeface="Arial" panose="020B0604020202020204" pitchFamily="34" charset="0"/>
            </a:endParaRP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8x8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tiles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(4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groups)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CGRA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controller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Data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30" name="Titolo 1">
            <a:extLst>
              <a:ext uri="{FF2B5EF4-FFF2-40B4-BE49-F238E27FC236}">
                <a16:creationId xmlns:a16="http://schemas.microsoft.com/office/drawing/2014/main" id="{6D800D44-9A5F-2146-8178-FDC7BCAF3FF9}"/>
              </a:ext>
            </a:extLst>
          </p:cNvPr>
          <p:cNvSpPr txBox="1">
            <a:spLocks/>
          </p:cNvSpPr>
          <p:nvPr userDrawn="1"/>
        </p:nvSpPr>
        <p:spPr>
          <a:xfrm>
            <a:off x="4365000" y="5269656"/>
            <a:ext cx="3008032" cy="24610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ARENA</a:t>
            </a:r>
            <a:r>
              <a:rPr lang="it-IT" sz="1143" dirty="0"/>
              <a:t> </a:t>
            </a:r>
            <a:r>
              <a:rPr lang="en-US" altLang="zh-CN" sz="1143" dirty="0"/>
              <a:t>Development</a:t>
            </a:r>
            <a:r>
              <a:rPr lang="zh-CN" altLang="en-US" sz="1143" dirty="0"/>
              <a:t> </a:t>
            </a:r>
            <a:r>
              <a:rPr lang="en-US" altLang="zh-CN" sz="1143" dirty="0"/>
              <a:t>Procedure</a:t>
            </a:r>
            <a:endParaRPr lang="en-US" sz="1143" dirty="0"/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3CE2FEF0-ADC3-8945-B3ED-C9D66A166264}"/>
              </a:ext>
            </a:extLst>
          </p:cNvPr>
          <p:cNvSpPr txBox="1">
            <a:spLocks/>
          </p:cNvSpPr>
          <p:nvPr userDrawn="1"/>
        </p:nvSpPr>
        <p:spPr>
          <a:xfrm>
            <a:off x="7166507" y="1208806"/>
            <a:ext cx="3830705" cy="24077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Compute-Centric</a:t>
            </a:r>
            <a:r>
              <a:rPr lang="zh-CN" altLang="en-US" sz="1143" dirty="0"/>
              <a:t> </a:t>
            </a:r>
            <a:r>
              <a:rPr lang="en-US" altLang="zh-CN" sz="1143" dirty="0"/>
              <a:t>vs.</a:t>
            </a:r>
            <a:r>
              <a:rPr lang="zh-CN" altLang="en-US" sz="1143" dirty="0"/>
              <a:t> </a:t>
            </a:r>
            <a:r>
              <a:rPr lang="en-US" altLang="zh-CN" sz="1143" dirty="0"/>
              <a:t>ARENA’s</a:t>
            </a:r>
            <a:r>
              <a:rPr lang="zh-CN" altLang="en-US" sz="1143" dirty="0"/>
              <a:t> </a:t>
            </a:r>
            <a:r>
              <a:rPr lang="en-US" altLang="zh-CN" sz="1143" dirty="0"/>
              <a:t>Data-Centric</a:t>
            </a:r>
            <a:endParaRPr lang="en-US" sz="1143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E14161-BFD0-C74A-8DA9-4E132268C9F7}"/>
              </a:ext>
            </a:extLst>
          </p:cNvPr>
          <p:cNvSpPr/>
          <p:nvPr userDrawn="1"/>
        </p:nvSpPr>
        <p:spPr>
          <a:xfrm>
            <a:off x="8821693" y="2357099"/>
            <a:ext cx="2175519" cy="444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57" b="1" dirty="0">
                <a:cs typeface="Arial" panose="020B0604020202020204" pitchFamily="34" charset="0"/>
              </a:rPr>
              <a:t>BFS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implementation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case</a:t>
            </a:r>
            <a:r>
              <a:rPr lang="zh-CN" altLang="en-US" sz="857" b="1" dirty="0">
                <a:cs typeface="Arial" panose="020B0604020202020204" pitchFamily="34" charset="0"/>
              </a:rPr>
              <a:t> </a:t>
            </a:r>
            <a:r>
              <a:rPr lang="en-US" altLang="zh-CN" sz="857" b="1" dirty="0">
                <a:cs typeface="Arial" panose="020B0604020202020204" pitchFamily="34" charset="0"/>
              </a:rPr>
              <a:t>study</a:t>
            </a:r>
            <a:endParaRPr lang="en-US" sz="857" b="1" dirty="0">
              <a:cs typeface="Arial" panose="020B0604020202020204" pitchFamily="34" charset="0"/>
            </a:endParaRP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Single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source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shortest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path</a:t>
            </a:r>
          </a:p>
          <a:p>
            <a:pPr marL="163266" indent="-163266">
              <a:buFont typeface="Arial" panose="020B0604020202020204" pitchFamily="34" charset="0"/>
              <a:buChar char="•"/>
            </a:pPr>
            <a:r>
              <a:rPr lang="en-US" altLang="zh-CN" sz="714" dirty="0">
                <a:cs typeface="Arial" panose="020B0604020202020204" pitchFamily="34" charset="0"/>
              </a:rPr>
              <a:t>ARENA’s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data-centric</a:t>
            </a:r>
            <a:r>
              <a:rPr lang="zh-CN" altLang="en-US" sz="714" dirty="0">
                <a:cs typeface="Arial" panose="020B0604020202020204" pitchFamily="34" charset="0"/>
              </a:rPr>
              <a:t> </a:t>
            </a:r>
            <a:r>
              <a:rPr lang="en-US" altLang="zh-CN" sz="714" dirty="0"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0C13BADE-31E7-3C4D-92F9-68428A55EB4D}"/>
              </a:ext>
            </a:extLst>
          </p:cNvPr>
          <p:cNvSpPr txBox="1">
            <a:spLocks/>
          </p:cNvSpPr>
          <p:nvPr userDrawn="1"/>
        </p:nvSpPr>
        <p:spPr>
          <a:xfrm>
            <a:off x="8837950" y="2722266"/>
            <a:ext cx="2175518" cy="2814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256022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kern="1200">
                <a:solidFill>
                  <a:srgbClr val="C8722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1143" dirty="0"/>
              <a:t>Evaluation</a:t>
            </a:r>
            <a:r>
              <a:rPr lang="zh-CN" altLang="en-US" sz="1143" dirty="0"/>
              <a:t> </a:t>
            </a:r>
            <a:r>
              <a:rPr lang="en-US" altLang="zh-CN" sz="1143" dirty="0"/>
              <a:t>Methodology</a:t>
            </a:r>
            <a:endParaRPr lang="en-US" sz="1143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C3F8F54-697B-9848-B1C3-65E0B0FE7A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438" y="987552"/>
            <a:ext cx="10014857" cy="19594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29" indent="0">
              <a:buNone/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en-US" dirty="0"/>
              <a:t>Cheng Tan, </a:t>
            </a:r>
            <a:r>
              <a:rPr lang="en-US" dirty="0" err="1"/>
              <a:t>Chenhao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 Tong </a:t>
            </a:r>
            <a:r>
              <a:rPr lang="en-US" dirty="0" err="1"/>
              <a:t>Geng</a:t>
            </a:r>
            <a:r>
              <a:rPr lang="en-US" dirty="0"/>
              <a:t>, Andres Marquez, Antonino </a:t>
            </a:r>
            <a:r>
              <a:rPr lang="en-US" dirty="0" err="1"/>
              <a:t>Tumeo</a:t>
            </a:r>
            <a:r>
              <a:rPr lang="en-US" dirty="0"/>
              <a:t>, Kevin Barker, Ang Li</a:t>
            </a:r>
          </a:p>
        </p:txBody>
      </p:sp>
    </p:spTree>
    <p:extLst>
      <p:ext uri="{BB962C8B-B14F-4D97-AF65-F5344CB8AC3E}">
        <p14:creationId xmlns:p14="http://schemas.microsoft.com/office/powerpoint/2010/main" val="260329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ARENA: Asynchronous Reconfigurable Accelerator Ring for the Next Generation HPC Clusters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Background</a:t>
            </a:r>
          </a:p>
          <a:p>
            <a:pPr lvl="0"/>
            <a:r>
              <a:rPr lang="en-US" dirty="0"/>
              <a:t>System Architecture</a:t>
            </a:r>
          </a:p>
          <a:p>
            <a:pPr lvl="0"/>
            <a:r>
              <a:rPr lang="en-US" dirty="0"/>
              <a:t>Case Study</a:t>
            </a:r>
          </a:p>
          <a:p>
            <a:pPr lvl="0"/>
            <a:r>
              <a:rPr lang="en-US" dirty="0"/>
              <a:t>Evaluation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BF8BE7-AB49-2C41-9052-0EE2CBFA6B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Conventional compute-centric model vs. ARENA’s data-centric model</a:t>
            </a:r>
          </a:p>
          <a:p>
            <a:pPr lvl="0"/>
            <a:r>
              <a:rPr lang="en-US" dirty="0"/>
              <a:t>Targeting on minimizing non-essential data movement.</a:t>
            </a:r>
          </a:p>
          <a:p>
            <a:pPr lvl="0"/>
            <a:r>
              <a:rPr lang="en-US" dirty="0"/>
              <a:t>Targeting on maximizing reconfigurable accelerator’s area-efficiency.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C4227-2776-8D43-B2F7-28D556BAD3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210" y="1245506"/>
            <a:ext cx="8875234" cy="2349098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1BDC155F-1F3C-3D43-AF41-D199BEC8D6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9711" y="3633382"/>
            <a:ext cx="8539353" cy="2335220"/>
          </a:xfrm>
          <a:prstGeom prst="rect">
            <a:avLst/>
          </a:prstGeom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CBB9EF95-4B4D-3B47-A403-34A3D3E00FB4}"/>
              </a:ext>
            </a:extLst>
          </p:cNvPr>
          <p:cNvSpPr txBox="1"/>
          <p:nvPr userDrawn="1"/>
        </p:nvSpPr>
        <p:spPr>
          <a:xfrm>
            <a:off x="3587084" y="5968602"/>
            <a:ext cx="6347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(d) ARENA data-centric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looping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in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ring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to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map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the</a:t>
            </a:r>
            <a:r>
              <a:rPr lang="zh-CN" altLang="en-US" sz="1400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Georgia" panose="02040502050405020303" pitchFamily="18" charset="0"/>
              </a:rPr>
              <a:t>task.</a:t>
            </a:r>
            <a:endParaRPr lang="en-US" sz="1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5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30366B27-56C6-D34E-8222-1FF76F5FCE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Conventional compute-centric model vs. ARENA’s data-centric model</a:t>
            </a:r>
          </a:p>
          <a:p>
            <a:pPr lvl="0"/>
            <a:r>
              <a:rPr lang="en-US" dirty="0"/>
              <a:t>Targeting on minimizing non-essential data movement.</a:t>
            </a:r>
          </a:p>
          <a:p>
            <a:pPr lvl="0"/>
            <a:r>
              <a:rPr lang="en-US" dirty="0"/>
              <a:t>Targeting on maximizing reconfigurable accelerator’s area-efficiency.</a:t>
            </a:r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Background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CBB9EF95-4B4D-3B47-A403-34A3D3E00FB4}"/>
              </a:ext>
            </a:extLst>
          </p:cNvPr>
          <p:cNvSpPr txBox="1"/>
          <p:nvPr userDrawn="1"/>
        </p:nvSpPr>
        <p:spPr>
          <a:xfrm>
            <a:off x="2819950" y="5719169"/>
            <a:ext cx="6062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Non-essential data movement of representative HPC kernels. </a:t>
            </a:r>
            <a:endParaRPr lang="en-SG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6B622-D1FA-7546-8CBE-9FCA04F61A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5332" y="3202839"/>
            <a:ext cx="6062923" cy="255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9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30366B27-56C6-D34E-8222-1FF76F5FCE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Overview.</a:t>
            </a:r>
          </a:p>
          <a:p>
            <a:pPr lvl="0"/>
            <a:r>
              <a:rPr lang="en-US" dirty="0"/>
              <a:t>Micro-architecture.</a:t>
            </a:r>
          </a:p>
          <a:p>
            <a:pPr lvl="0"/>
            <a:r>
              <a:rPr lang="en-US" dirty="0"/>
              <a:t>Software/hardware implementations.</a:t>
            </a:r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 Architecture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30366B27-56C6-D34E-8222-1FF76F5FCE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Key components</a:t>
            </a:r>
          </a:p>
          <a:p>
            <a:pPr lvl="1"/>
            <a:r>
              <a:rPr lang="en-US" dirty="0"/>
              <a:t>Task dispatcher.</a:t>
            </a:r>
          </a:p>
          <a:p>
            <a:pPr lvl="1"/>
            <a:r>
              <a:rPr lang="en-US" dirty="0"/>
              <a:t>CGRA.</a:t>
            </a:r>
          </a:p>
          <a:p>
            <a:pPr lvl="1"/>
            <a:r>
              <a:rPr lang="en-US" dirty="0"/>
              <a:t>NIC.</a:t>
            </a:r>
          </a:p>
          <a:p>
            <a:pPr lvl="0"/>
            <a:r>
              <a:rPr lang="en-US" dirty="0"/>
              <a:t>Task token delivered in the ring.</a:t>
            </a:r>
          </a:p>
          <a:p>
            <a:pPr lvl="1"/>
            <a:r>
              <a:rPr lang="en-US" dirty="0"/>
              <a:t>Indicate the data range used by a task.</a:t>
            </a:r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System Architecture Overview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25190-6B70-CB46-80CF-CB20BC6714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69489" y="1599406"/>
            <a:ext cx="5740289" cy="4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Task dispatcher.</a:t>
            </a:r>
          </a:p>
          <a:p>
            <a:pPr lvl="1"/>
            <a:r>
              <a:rPr lang="en-US" dirty="0"/>
              <a:t>Send Queue.</a:t>
            </a:r>
          </a:p>
          <a:p>
            <a:pPr lvl="1"/>
            <a:r>
              <a:rPr lang="en-US" dirty="0"/>
              <a:t>Receive Queue.</a:t>
            </a:r>
          </a:p>
          <a:p>
            <a:pPr lvl="1"/>
            <a:r>
              <a:rPr lang="en-US" dirty="0"/>
              <a:t>Wait Queue.</a:t>
            </a:r>
          </a:p>
          <a:p>
            <a:pPr lvl="1"/>
            <a:r>
              <a:rPr lang="en-US" dirty="0"/>
              <a:t>Filter Logic.</a:t>
            </a:r>
          </a:p>
          <a:p>
            <a:pPr lvl="0"/>
            <a:r>
              <a:rPr lang="en-US" dirty="0"/>
              <a:t>CGRA.</a:t>
            </a:r>
          </a:p>
          <a:p>
            <a:pPr lvl="1"/>
            <a:r>
              <a:rPr lang="en-US" dirty="0"/>
              <a:t>8x8 tiles.</a:t>
            </a:r>
          </a:p>
          <a:p>
            <a:pPr lvl="1"/>
            <a:r>
              <a:rPr lang="en-US" dirty="0"/>
              <a:t>CGRA Controller.</a:t>
            </a:r>
          </a:p>
          <a:p>
            <a:pPr lvl="1"/>
            <a:r>
              <a:rPr lang="en-US" dirty="0"/>
              <a:t>Data Memory.</a:t>
            </a:r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ARENA Node Micro-Architecture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54CE8-4302-EC4A-AA4C-447F0CA91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32204" y="1264882"/>
            <a:ext cx="4394200" cy="454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3343F-4FE9-1B4B-AA62-68F317BC95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03572" y="3138985"/>
            <a:ext cx="4055822" cy="267249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CBA3059-B1A8-0D4F-87D5-AA007C73C2DC}"/>
              </a:ext>
            </a:extLst>
          </p:cNvPr>
          <p:cNvSpPr/>
          <p:nvPr userDrawn="1"/>
        </p:nvSpPr>
        <p:spPr>
          <a:xfrm>
            <a:off x="6728347" y="5104261"/>
            <a:ext cx="1175225" cy="21836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6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B6C61531-349F-AA4A-9853-7AD1154C24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>
            <a:lvl1pPr marL="228600">
              <a:defRPr sz="2800"/>
            </a:lvl1pPr>
            <a:lvl2pPr marL="685800" marR="0" indent="-228600" algn="l" defTabSz="685800" rtl="0" eaLnBrk="1" fontAlgn="auto" latinLnBrk="0" hangingPunct="1">
              <a:lnSpc>
                <a:spcPct val="110000"/>
              </a:lnSpc>
              <a:spcBef>
                <a:spcPts val="375"/>
              </a:spcBef>
              <a:spcAft>
                <a:spcPts val="0"/>
              </a:spcAft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tabLst/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Software framework.</a:t>
            </a:r>
          </a:p>
          <a:p>
            <a:pPr lvl="1"/>
            <a:r>
              <a:rPr lang="en-US" dirty="0"/>
              <a:t>Implemented using MPI.</a:t>
            </a:r>
          </a:p>
          <a:p>
            <a:pPr lvl="1"/>
            <a:r>
              <a:rPr lang="en-US" dirty="0"/>
              <a:t>Dispatcher functionality.</a:t>
            </a:r>
          </a:p>
          <a:p>
            <a:pPr lvl="0"/>
            <a:r>
              <a:rPr lang="en-US" dirty="0"/>
              <a:t>Hardware.</a:t>
            </a:r>
          </a:p>
          <a:p>
            <a:pPr lvl="1"/>
            <a:r>
              <a:rPr lang="en-US" dirty="0"/>
              <a:t>Hardware dispatcher.</a:t>
            </a:r>
          </a:p>
          <a:p>
            <a:pPr lvl="1"/>
            <a:r>
              <a:rPr lang="en-US" dirty="0"/>
              <a:t>Enable CGRA acceleration.</a:t>
            </a:r>
          </a:p>
          <a:p>
            <a:pPr lvl="1"/>
            <a:endParaRPr lang="en-US" dirty="0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CB0CFF8D-BEB8-7449-82F3-4E52F446D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Software/Hardware Implementations</a:t>
            </a:r>
          </a:p>
        </p:txBody>
      </p:sp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8479945B-7A78-4842-B0A7-F442F5BD5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455968-BC3D-2C49-AF77-328FE55A57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9648" y="1596787"/>
            <a:ext cx="6904201" cy="34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9820" y="87951"/>
            <a:ext cx="1066800" cy="1041020"/>
          </a:xfrm>
          <a:prstGeom prst="rect">
            <a:avLst/>
          </a:prstGeom>
          <a:noFill/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6A76481-593D-3046-A8AD-2ECA2B36D495}"/>
              </a:ext>
            </a:extLst>
          </p:cNvPr>
          <p:cNvSpPr txBox="1">
            <a:spLocks/>
          </p:cNvSpPr>
          <p:nvPr userDrawn="1"/>
        </p:nvSpPr>
        <p:spPr>
          <a:xfrm>
            <a:off x="1123782" y="251460"/>
            <a:ext cx="10668000" cy="6781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400" b="1" kern="120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AD097354-79E7-6F4A-8E66-07F443FA6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20" y="259656"/>
            <a:ext cx="9823740" cy="869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insert slide 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12B03-BF3C-504F-81FE-D3E43E17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20" y="1335025"/>
            <a:ext cx="10734162" cy="5081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B5EA810-BEDD-F047-A4CF-CF7B6DACF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" name="Picture 2" descr="A blurry photo of an animal&#10;&#10;Description automatically generated">
            <a:extLst>
              <a:ext uri="{FF2B5EF4-FFF2-40B4-BE49-F238E27FC236}">
                <a16:creationId xmlns:a16="http://schemas.microsoft.com/office/drawing/2014/main" id="{588AE0D9-F44B-0942-8A94-DC8F1EBBCDAE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0"/>
            <a:ext cx="770784" cy="6858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23971E-001B-B044-9CEE-47BAF8D637B6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4977" y="5878249"/>
            <a:ext cx="1851660" cy="102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5577FC-6A53-F343-A50D-6CC818B7208D}"/>
              </a:ext>
            </a:extLst>
          </p:cNvPr>
          <p:cNvSpPr txBox="1"/>
          <p:nvPr userDrawn="1"/>
        </p:nvSpPr>
        <p:spPr>
          <a:xfrm>
            <a:off x="5243106" y="6482231"/>
            <a:ext cx="1608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OFFICIAL USE ONLY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133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9" r:id="rId2"/>
    <p:sldLayoutId id="2147483777" r:id="rId3"/>
    <p:sldLayoutId id="2147483776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7" r:id="rId13"/>
    <p:sldLayoutId id="2147483788" r:id="rId14"/>
    <p:sldLayoutId id="2147483770" r:id="rId15"/>
    <p:sldLayoutId id="2147483771" r:id="rId16"/>
    <p:sldLayoutId id="2147483773" r:id="rId17"/>
    <p:sldLayoutId id="214748378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50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375"/>
        </a:spcBef>
        <a:buClr>
          <a:schemeClr val="tx2"/>
        </a:buClr>
        <a:buSzPct val="132000"/>
        <a:buFont typeface="Arial" panose="020B0604020202020204" pitchFamily="34" charset="0"/>
        <a:buChar char="•"/>
        <a:defRPr sz="1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A925E-BE15-46F6-A532-3CCA8B94E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575" y="2204312"/>
            <a:ext cx="6152156" cy="1485685"/>
          </a:xfrm>
        </p:spPr>
        <p:txBody>
          <a:bodyPr/>
          <a:lstStyle/>
          <a:p>
            <a:r>
              <a:rPr lang="en-US" dirty="0"/>
              <a:t>DMC-CFA Workshop</a:t>
            </a:r>
            <a:br>
              <a:rPr lang="en-US" dirty="0"/>
            </a:br>
            <a:r>
              <a:rPr lang="en-US" b="0" dirty="0"/>
              <a:t>ARENA Hands-on Experience</a:t>
            </a:r>
            <a:br>
              <a:rPr lang="en-US" b="0" dirty="0"/>
            </a:b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D5BE2F-9AA0-4C48-B4F1-245CA3CC0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9165" y="3794879"/>
            <a:ext cx="4998956" cy="715072"/>
          </a:xfrm>
        </p:spPr>
        <p:txBody>
          <a:bodyPr/>
          <a:lstStyle/>
          <a:p>
            <a:pPr marL="0" indent="0" defTabSz="6858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None/>
            </a:pPr>
            <a:r>
              <a:rPr lang="en-US" sz="1800" dirty="0"/>
              <a:t>Team members: </a:t>
            </a:r>
            <a:r>
              <a:rPr lang="en-US" sz="1800" dirty="0">
                <a:solidFill>
                  <a:srgbClr val="000000"/>
                </a:solidFill>
              </a:rPr>
              <a:t>Cheng Tan</a:t>
            </a:r>
            <a:r>
              <a:rPr lang="en-US" sz="1800" dirty="0"/>
              <a:t>, </a:t>
            </a:r>
            <a:r>
              <a:rPr lang="en-US" sz="1800" dirty="0" err="1"/>
              <a:t>Chenhao</a:t>
            </a:r>
            <a:r>
              <a:rPr lang="en-US" sz="1800" dirty="0"/>
              <a:t> </a:t>
            </a:r>
            <a:r>
              <a:rPr lang="en-US" sz="1800" dirty="0" err="1"/>
              <a:t>Xie</a:t>
            </a:r>
            <a:r>
              <a:rPr lang="en-US" sz="1800" dirty="0"/>
              <a:t>,</a:t>
            </a:r>
          </a:p>
          <a:p>
            <a:pPr marL="0" indent="0" defTabSz="6858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None/>
            </a:pPr>
            <a:r>
              <a:rPr lang="en-US" sz="1800" dirty="0"/>
              <a:t>Tong </a:t>
            </a:r>
            <a:r>
              <a:rPr lang="en-US" sz="1800" dirty="0" err="1"/>
              <a:t>Geng</a:t>
            </a:r>
            <a:r>
              <a:rPr lang="en-US" sz="1800" dirty="0"/>
              <a:t>, Ang Li (PI)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F52B06-BE13-478F-ADBE-5A193AB14A4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045265" y="6492875"/>
            <a:ext cx="1447800" cy="365125"/>
          </a:xfrm>
          <a:prstGeom prst="rect">
            <a:avLst/>
          </a:prstGeom>
        </p:spPr>
        <p:txBody>
          <a:bodyPr/>
          <a:lstStyle/>
          <a:p>
            <a:pPr marL="0" algn="l" defTabSz="457200" rtl="0" eaLnBrk="1" latinLnBrk="0" hangingPunct="1"/>
            <a:r>
              <a:rPr lang="en-US" sz="1400" dirty="0"/>
              <a:t>April 7, 2021</a:t>
            </a:r>
          </a:p>
        </p:txBody>
      </p:sp>
    </p:spTree>
    <p:extLst>
      <p:ext uri="{BB962C8B-B14F-4D97-AF65-F5344CB8AC3E}">
        <p14:creationId xmlns:p14="http://schemas.microsoft.com/office/powerpoint/2010/main" val="379274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ARENA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delivered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</a:p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</a:p>
          <a:p>
            <a:r>
              <a:rPr lang="en-US" altLang="zh-CN" dirty="0"/>
              <a:t>NIC</a:t>
            </a:r>
          </a:p>
          <a:p>
            <a:r>
              <a:rPr lang="en-US" dirty="0"/>
              <a:t>CGRA/FPGA or CPU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BE8554-A7FC-C148-B3C5-4EFE6C0C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9" y="1087273"/>
            <a:ext cx="6216101" cy="46834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48676F-C3FA-5F4E-9D61-121D038C8D62}"/>
              </a:ext>
            </a:extLst>
          </p:cNvPr>
          <p:cNvSpPr/>
          <p:nvPr/>
        </p:nvSpPr>
        <p:spPr>
          <a:xfrm>
            <a:off x="6034631" y="4651513"/>
            <a:ext cx="5823994" cy="1199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ARENA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delivered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</a:p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</a:p>
          <a:p>
            <a:r>
              <a:rPr lang="en-US" altLang="zh-CN" dirty="0"/>
              <a:t>NIC</a:t>
            </a:r>
          </a:p>
          <a:p>
            <a:r>
              <a:rPr lang="en-US" dirty="0"/>
              <a:t>CGRA/FPGA or CPU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BE8554-A7FC-C148-B3C5-4EFE6C0C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9" y="1087273"/>
            <a:ext cx="6216101" cy="46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Micro-Architecture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ARENA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</a:p>
          <a:p>
            <a:pPr lvl="1"/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</a:p>
          <a:p>
            <a:pPr lvl="1"/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</a:p>
          <a:p>
            <a:pPr lvl="1"/>
            <a:r>
              <a:rPr lang="en-US" altLang="zh-CN" dirty="0"/>
              <a:t>Wait</a:t>
            </a:r>
            <a:r>
              <a:rPr lang="zh-CN" altLang="en-US" dirty="0"/>
              <a:t> </a:t>
            </a:r>
            <a:r>
              <a:rPr lang="en-US" altLang="zh-CN" dirty="0"/>
              <a:t>Queue</a:t>
            </a:r>
          </a:p>
          <a:p>
            <a:r>
              <a:rPr lang="en-US" altLang="zh-CN" dirty="0"/>
              <a:t>CGRA</a:t>
            </a:r>
          </a:p>
          <a:p>
            <a:pPr lvl="1"/>
            <a:r>
              <a:rPr lang="en-US" altLang="zh-CN" dirty="0"/>
              <a:t>CGRA</a:t>
            </a:r>
            <a:r>
              <a:rPr lang="zh-CN" altLang="en-US" dirty="0"/>
              <a:t> </a:t>
            </a:r>
            <a:r>
              <a:rPr lang="en-US" altLang="zh-CN" dirty="0"/>
              <a:t>Controller</a:t>
            </a:r>
          </a:p>
          <a:p>
            <a:pPr lvl="1"/>
            <a:r>
              <a:rPr lang="en-US" altLang="zh-CN" dirty="0"/>
              <a:t>Scratchpad Data Memory</a:t>
            </a:r>
          </a:p>
          <a:p>
            <a:pPr lvl="1"/>
            <a:r>
              <a:rPr lang="en-US" altLang="zh-CN" dirty="0"/>
              <a:t>8x8 Tiles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16A07-FF31-684F-902C-B203F3F83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717" y="1117859"/>
            <a:ext cx="4256617" cy="4411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24441B-C812-5D45-B0C2-EC176D518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34" y="3290682"/>
            <a:ext cx="3131870" cy="2103925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6099BEE-503F-1D40-8472-227476E3C86C}"/>
              </a:ext>
            </a:extLst>
          </p:cNvPr>
          <p:cNvSpPr/>
          <p:nvPr/>
        </p:nvSpPr>
        <p:spPr>
          <a:xfrm>
            <a:off x="7602008" y="4724399"/>
            <a:ext cx="1124747" cy="2903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Software/Hardware Implementations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Software framework</a:t>
            </a:r>
          </a:p>
          <a:p>
            <a:pPr lvl="1"/>
            <a:r>
              <a:rPr lang="en-US" altLang="zh-CN" dirty="0"/>
              <a:t>Implemented using MPI</a:t>
            </a:r>
          </a:p>
          <a:p>
            <a:pPr lvl="1"/>
            <a:r>
              <a:rPr lang="en-US" altLang="zh-CN" dirty="0"/>
              <a:t>Mimic functionality of dispatcher</a:t>
            </a:r>
          </a:p>
          <a:p>
            <a:pPr lvl="1"/>
            <a:r>
              <a:rPr lang="en-US" altLang="zh-CN" dirty="0"/>
              <a:t>Evaluate execution model</a:t>
            </a:r>
          </a:p>
          <a:p>
            <a:r>
              <a:rPr lang="en-US" altLang="zh-CN" dirty="0"/>
              <a:t>Hardware implementation</a:t>
            </a:r>
          </a:p>
          <a:p>
            <a:pPr lvl="1"/>
            <a:r>
              <a:rPr lang="en-US" altLang="zh-CN" dirty="0"/>
              <a:t>CGRA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lvl="1"/>
            <a:r>
              <a:rPr lang="en-US" altLang="zh-CN" dirty="0"/>
              <a:t>RTL-based task dispatcher, CGRA, and CGRA controller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29002-7A2C-0742-9189-D75C4DF0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28" y="1440873"/>
            <a:ext cx="6768071" cy="32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Software/Hardware Implementations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Software framework</a:t>
            </a:r>
          </a:p>
          <a:p>
            <a:pPr lvl="1"/>
            <a:r>
              <a:rPr lang="en-US" altLang="zh-CN" dirty="0"/>
              <a:t>Implemented using MPI</a:t>
            </a:r>
          </a:p>
          <a:p>
            <a:pPr lvl="1"/>
            <a:r>
              <a:rPr lang="en-US" altLang="zh-CN" dirty="0"/>
              <a:t>Mimic functionality of dispatcher</a:t>
            </a:r>
          </a:p>
          <a:p>
            <a:pPr lvl="1"/>
            <a:r>
              <a:rPr lang="en-US" altLang="zh-CN" dirty="0"/>
              <a:t>Evaluate execution model</a:t>
            </a:r>
          </a:p>
          <a:p>
            <a:r>
              <a:rPr lang="en-US" altLang="zh-CN" dirty="0"/>
              <a:t>Hardware implementation</a:t>
            </a:r>
          </a:p>
          <a:p>
            <a:pPr lvl="1"/>
            <a:r>
              <a:rPr lang="en-US" altLang="zh-CN" dirty="0"/>
              <a:t>CGRA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lvl="1"/>
            <a:r>
              <a:rPr lang="en-US" altLang="zh-CN" dirty="0"/>
              <a:t>RTL-based task dispatcher, CGRA, and CGRA controller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29002-7A2C-0742-9189-D75C4DF00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928" y="1440873"/>
            <a:ext cx="6768071" cy="3283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30A537-F5FC-214B-A800-8A49EEAB7730}"/>
              </a:ext>
            </a:extLst>
          </p:cNvPr>
          <p:cNvSpPr/>
          <p:nvPr/>
        </p:nvSpPr>
        <p:spPr>
          <a:xfrm>
            <a:off x="6599583" y="1328738"/>
            <a:ext cx="1719469" cy="3481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7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E0219E-03AB-3C47-A6B9-57A9AB75DA23}"/>
              </a:ext>
            </a:extLst>
          </p:cNvPr>
          <p:cNvSpPr/>
          <p:nvPr/>
        </p:nvSpPr>
        <p:spPr>
          <a:xfrm>
            <a:off x="7687700" y="1884459"/>
            <a:ext cx="3193660" cy="149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4ABFDD-CF1F-B449-AD90-385EFC01E5A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669280" y="1959003"/>
            <a:ext cx="2018420" cy="227466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4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4E4E08-160F-A74C-B2FA-50D68C4009D3}"/>
              </a:ext>
            </a:extLst>
          </p:cNvPr>
          <p:cNvSpPr/>
          <p:nvPr/>
        </p:nvSpPr>
        <p:spPr>
          <a:xfrm>
            <a:off x="7687700" y="2060977"/>
            <a:ext cx="3193660" cy="149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9876C1-5071-AA45-BE3B-522D70B3355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541940" y="2135521"/>
            <a:ext cx="3145760" cy="21805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03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18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66EC37-5C9F-0949-87EF-4E122F64A8AB}"/>
              </a:ext>
            </a:extLst>
          </p:cNvPr>
          <p:cNvSpPr/>
          <p:nvPr/>
        </p:nvSpPr>
        <p:spPr>
          <a:xfrm>
            <a:off x="7687700" y="3944639"/>
            <a:ext cx="3193660" cy="327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C6C4CD-8C5B-9042-A543-039A74ACFEA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010912" y="3584448"/>
            <a:ext cx="2676788" cy="5241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0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19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54DF0E-3261-AA4B-B78D-CEE3652E0D09}"/>
              </a:ext>
            </a:extLst>
          </p:cNvPr>
          <p:cNvSpPr/>
          <p:nvPr/>
        </p:nvSpPr>
        <p:spPr>
          <a:xfrm>
            <a:off x="7687700" y="4464257"/>
            <a:ext cx="3193660" cy="168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88FA50-9959-5A44-B9DA-55E0E0F8B41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374136" y="3575304"/>
            <a:ext cx="4313564" cy="9734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4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ARENA: Asynchronous Reconfigurable Accelerator Ring for the Next Generation HPC Clusters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b="1" dirty="0"/>
              <a:t>Background</a:t>
            </a:r>
          </a:p>
          <a:p>
            <a:r>
              <a:rPr lang="en-US" b="1" dirty="0"/>
              <a:t>System architecture</a:t>
            </a:r>
          </a:p>
          <a:p>
            <a:r>
              <a:rPr lang="en-US" altLang="zh-CN" b="1" dirty="0"/>
              <a:t>Programming model</a:t>
            </a:r>
          </a:p>
          <a:p>
            <a:r>
              <a:rPr lang="en-US" altLang="zh-CN" b="1" dirty="0"/>
              <a:t>Evaluation</a:t>
            </a:r>
          </a:p>
          <a:p>
            <a:r>
              <a:rPr lang="en-US" b="1" dirty="0"/>
              <a:t>Tutorial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20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DF9580-70D2-D948-A472-A46BE3D70A02}"/>
              </a:ext>
            </a:extLst>
          </p:cNvPr>
          <p:cNvSpPr/>
          <p:nvPr/>
        </p:nvSpPr>
        <p:spPr>
          <a:xfrm>
            <a:off x="7687700" y="4612950"/>
            <a:ext cx="3193660" cy="188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BD96D-DCB3-2C44-9F15-4F6A1060933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2990088" y="3986784"/>
            <a:ext cx="4697612" cy="7205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98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4366308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ARENA runtime</a:t>
            </a:r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21</a:t>
            </a:fld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CBED2B7-EE54-D844-8BBF-E5E4082F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636" y="1993392"/>
            <a:ext cx="5771163" cy="429310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8DFF908-E660-3246-9455-12C139DC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815" y="259656"/>
            <a:ext cx="4233672" cy="65157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DF9580-70D2-D948-A472-A46BE3D70A02}"/>
              </a:ext>
            </a:extLst>
          </p:cNvPr>
          <p:cNvSpPr/>
          <p:nvPr/>
        </p:nvSpPr>
        <p:spPr>
          <a:xfrm>
            <a:off x="7687700" y="5819958"/>
            <a:ext cx="3193660" cy="188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FBD96D-DCB3-2C44-9F15-4F6A1060933F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922776" y="4517136"/>
            <a:ext cx="3764924" cy="1397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18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D47EB7B-C3BB-6A48-AF45-08D6AF3C7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46" y="0"/>
            <a:ext cx="4240530" cy="66570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6B1D65-CC85-F840-A649-29A4DF70E897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5038379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ARENA runtime</a:t>
            </a:r>
          </a:p>
          <a:p>
            <a:r>
              <a:rPr lang="en-US" altLang="zh-CN" dirty="0"/>
              <a:t>ARENA programming interfaces</a:t>
            </a:r>
          </a:p>
          <a:p>
            <a:pPr lvl="1"/>
            <a:r>
              <a:rPr lang="en-US" altLang="zh-CN" dirty="0"/>
              <a:t>User-defined functions/tasks</a:t>
            </a:r>
          </a:p>
          <a:p>
            <a:pPr lvl="1"/>
            <a:r>
              <a:rPr lang="en-US" altLang="zh-CN" dirty="0"/>
              <a:t>User APIs</a:t>
            </a:r>
          </a:p>
          <a:p>
            <a:pPr lvl="1"/>
            <a:r>
              <a:rPr lang="en-US" altLang="zh-CN" dirty="0"/>
              <a:t>Hardware abstract functions</a:t>
            </a:r>
          </a:p>
          <a:p>
            <a:pPr lvl="1"/>
            <a:r>
              <a:rPr lang="en-US" altLang="zh-CN" dirty="0"/>
              <a:t>Base constructs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205F8C-8BF5-8946-8D44-251B6B01CCE8}"/>
              </a:ext>
            </a:extLst>
          </p:cNvPr>
          <p:cNvSpPr txBox="1"/>
          <p:nvPr/>
        </p:nvSpPr>
        <p:spPr>
          <a:xfrm>
            <a:off x="8323998" y="6568022"/>
            <a:ext cx="17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ARENA APIs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FE2D5-24A0-9E4A-9007-14FA497BC232}"/>
              </a:ext>
            </a:extLst>
          </p:cNvPr>
          <p:cNvSpPr/>
          <p:nvPr/>
        </p:nvSpPr>
        <p:spPr>
          <a:xfrm>
            <a:off x="6997446" y="1017842"/>
            <a:ext cx="4240530" cy="1716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Model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6B1D65-CC85-F840-A649-29A4DF70E897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5038379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ARENA runtime</a:t>
            </a:r>
          </a:p>
          <a:p>
            <a:r>
              <a:rPr lang="en-US" altLang="zh-CN" dirty="0"/>
              <a:t>ARENA programming interfaces</a:t>
            </a:r>
          </a:p>
          <a:p>
            <a:pPr lvl="1"/>
            <a:r>
              <a:rPr lang="en-US" altLang="zh-CN" dirty="0"/>
              <a:t>User-defined functions/tasks</a:t>
            </a:r>
          </a:p>
          <a:p>
            <a:pPr lvl="1"/>
            <a:r>
              <a:rPr lang="en-US" altLang="zh-CN" dirty="0"/>
              <a:t>User APIs</a:t>
            </a:r>
          </a:p>
          <a:p>
            <a:pPr lvl="1"/>
            <a:r>
              <a:rPr lang="en-US" altLang="zh-CN" dirty="0"/>
              <a:t>Hardware abstract functions</a:t>
            </a:r>
          </a:p>
          <a:p>
            <a:pPr lvl="1"/>
            <a:r>
              <a:rPr lang="en-US" altLang="zh-CN" dirty="0"/>
              <a:t>Base constructs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D30FA40-E426-C345-A12E-2B41CB8BB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46" y="0"/>
            <a:ext cx="4240530" cy="6657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E8E38F-E6BC-3F47-9671-28C64B4883D9}"/>
              </a:ext>
            </a:extLst>
          </p:cNvPr>
          <p:cNvSpPr txBox="1"/>
          <p:nvPr/>
        </p:nvSpPr>
        <p:spPr>
          <a:xfrm>
            <a:off x="8323998" y="6568022"/>
            <a:ext cx="17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ARENA APIs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7A4A98-AE06-4A49-A1F3-9094C1778DB5}"/>
              </a:ext>
            </a:extLst>
          </p:cNvPr>
          <p:cNvSpPr/>
          <p:nvPr/>
        </p:nvSpPr>
        <p:spPr>
          <a:xfrm>
            <a:off x="6997446" y="2718626"/>
            <a:ext cx="4240530" cy="3142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5869652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Representative HPC kernels</a:t>
            </a:r>
          </a:p>
          <a:p>
            <a:r>
              <a:rPr lang="en-US" altLang="zh-CN" dirty="0"/>
              <a:t>Simulation environment</a:t>
            </a:r>
          </a:p>
          <a:p>
            <a:pPr lvl="1"/>
            <a:r>
              <a:rPr lang="en-US" altLang="zh-CN" dirty="0"/>
              <a:t>SST + RTL</a:t>
            </a:r>
          </a:p>
          <a:p>
            <a:r>
              <a:rPr lang="en-US" altLang="zh-CN" dirty="0"/>
              <a:t>ARENA’s Data-centric execution model</a:t>
            </a:r>
          </a:p>
          <a:p>
            <a:pPr lvl="1"/>
            <a:r>
              <a:rPr lang="en-US" altLang="zh-CN" dirty="0"/>
              <a:t>Asynchronous task execution</a:t>
            </a:r>
          </a:p>
          <a:p>
            <a:pPr lvl="1"/>
            <a:r>
              <a:rPr lang="en-US" altLang="zh-CN" dirty="0"/>
              <a:t>Reduced data communication</a:t>
            </a:r>
          </a:p>
          <a:p>
            <a:r>
              <a:rPr lang="en-US" altLang="zh-CN" dirty="0"/>
              <a:t>CGRA speedup</a:t>
            </a:r>
          </a:p>
          <a:p>
            <a:pPr lvl="1"/>
            <a:r>
              <a:rPr lang="en-US" altLang="zh-CN" dirty="0"/>
              <a:t>2x8 tiles</a:t>
            </a:r>
          </a:p>
          <a:p>
            <a:pPr lvl="1"/>
            <a:r>
              <a:rPr lang="en-US" altLang="zh-CN" dirty="0"/>
              <a:t>4x8 tiles</a:t>
            </a:r>
          </a:p>
          <a:p>
            <a:pPr lvl="1"/>
            <a:r>
              <a:rPr lang="en-US" altLang="zh-CN" dirty="0"/>
              <a:t>8x8 tiles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F5FB6-D919-ED47-8A50-5DEA85884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006" y="1128971"/>
            <a:ext cx="4903355" cy="1531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68285-1221-4548-BB00-2DC39F62F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824" y="2660058"/>
            <a:ext cx="3848100" cy="3457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2269D4-878D-CC41-BFB2-EE36CB828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447" y="4191145"/>
            <a:ext cx="4496377" cy="200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2BA16-5A22-C640-B8F7-71D81A8C3C78}"/>
              </a:ext>
            </a:extLst>
          </p:cNvPr>
          <p:cNvSpPr txBox="1"/>
          <p:nvPr/>
        </p:nvSpPr>
        <p:spPr>
          <a:xfrm>
            <a:off x="8438320" y="6030688"/>
            <a:ext cx="2384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Simulation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3957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9DC63-9E8F-8248-BB96-9F2275F3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18" y="1176035"/>
            <a:ext cx="9578456" cy="248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83E06-83F7-E349-BAF8-16BF5FA71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318" y="3444959"/>
            <a:ext cx="9578456" cy="257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092206"/>
            <a:ext cx="5869652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Representative HPC kernels</a:t>
            </a:r>
          </a:p>
          <a:p>
            <a:r>
              <a:rPr lang="en-US" altLang="zh-CN" dirty="0"/>
              <a:t>Simulation environment</a:t>
            </a:r>
          </a:p>
          <a:p>
            <a:r>
              <a:rPr lang="en-US" altLang="zh-CN" dirty="0"/>
              <a:t>ARENA’s Data-centric execution model</a:t>
            </a:r>
          </a:p>
          <a:p>
            <a:r>
              <a:rPr lang="en-US" altLang="zh-CN" dirty="0"/>
              <a:t>CGRA speedup</a:t>
            </a:r>
          </a:p>
          <a:p>
            <a:r>
              <a:rPr lang="en-US" altLang="zh-CN" dirty="0"/>
              <a:t>Reduced data communication</a:t>
            </a:r>
          </a:p>
          <a:p>
            <a:r>
              <a:rPr lang="en-US" dirty="0"/>
              <a:t>ARENA layout (w/o data memory)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A5FC7-C900-0940-BE6B-CBF61F16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9" y="1264639"/>
            <a:ext cx="4987636" cy="4803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CD5718-958F-E646-9ADC-AB38A2EC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82" y="4287489"/>
            <a:ext cx="4681342" cy="21961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082E3E-1919-5743-8A04-FCEB5D8D0DD3}"/>
              </a:ext>
            </a:extLst>
          </p:cNvPr>
          <p:cNvSpPr txBox="1"/>
          <p:nvPr/>
        </p:nvSpPr>
        <p:spPr>
          <a:xfrm>
            <a:off x="7379459" y="5933963"/>
            <a:ext cx="344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https://</a:t>
            </a:r>
            <a:r>
              <a:rPr lang="en-US" sz="1600" dirty="0" err="1">
                <a:solidFill>
                  <a:srgbClr val="000000"/>
                </a:solidFill>
              </a:rPr>
              <a:t>github.com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dirty="0" err="1">
                <a:solidFill>
                  <a:srgbClr val="000000"/>
                </a:solidFill>
              </a:rPr>
              <a:t>pnnl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dirty="0" err="1">
                <a:solidFill>
                  <a:srgbClr val="000000"/>
                </a:solidFill>
              </a:rPr>
              <a:t>OpenCGRA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5A581-250F-D346-B421-21006217B104}"/>
              </a:ext>
            </a:extLst>
          </p:cNvPr>
          <p:cNvSpPr txBox="1"/>
          <p:nvPr/>
        </p:nvSpPr>
        <p:spPr>
          <a:xfrm>
            <a:off x="1468582" y="4013723"/>
            <a:ext cx="3951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Synthesized by </a:t>
            </a:r>
            <a:r>
              <a:rPr lang="en-US" sz="1600" dirty="0" err="1">
                <a:solidFill>
                  <a:srgbClr val="FF0000"/>
                </a:solidFill>
              </a:rPr>
              <a:t>OpenCGRA</a:t>
            </a:r>
            <a:r>
              <a:rPr lang="en-US" sz="1600" dirty="0">
                <a:solidFill>
                  <a:srgbClr val="FF0000"/>
                </a:solidFill>
              </a:rPr>
              <a:t> (SODA^2 + CFA)</a:t>
            </a:r>
          </a:p>
        </p:txBody>
      </p:sp>
    </p:spTree>
    <p:extLst>
      <p:ext uri="{BB962C8B-B14F-4D97-AF65-F5344CB8AC3E}">
        <p14:creationId xmlns:p14="http://schemas.microsoft.com/office/powerpoint/2010/main" val="17739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Take-aways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996EAC-7348-DA42-8EC1-A3E93868DA12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6108493" cy="5148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100" dirty="0"/>
              <a:t>Programming Model Comparison</a:t>
            </a:r>
            <a:endParaRPr lang="en-US" sz="3100" dirty="0"/>
          </a:p>
          <a:p>
            <a:r>
              <a:rPr lang="en-US" sz="2600" dirty="0" err="1"/>
              <a:t>Cilk</a:t>
            </a:r>
            <a:endParaRPr lang="en-US" sz="2600" dirty="0"/>
          </a:p>
          <a:p>
            <a:pPr lvl="1"/>
            <a:r>
              <a:rPr lang="en-US" sz="2200" dirty="0"/>
              <a:t>Fork-join idiom requires synchronization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pPr lvl="1"/>
            <a:r>
              <a:rPr lang="en-US" sz="2200" dirty="0"/>
              <a:t>Centralized work stealer</a:t>
            </a:r>
          </a:p>
          <a:p>
            <a:r>
              <a:rPr lang="en-US" sz="2600" dirty="0"/>
              <a:t>MapReduce</a:t>
            </a:r>
          </a:p>
          <a:p>
            <a:pPr lvl="1"/>
            <a:r>
              <a:rPr lang="en-US" sz="2200" dirty="0"/>
              <a:t>Strict execution model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r>
              <a:rPr lang="en-US" sz="2600" dirty="0"/>
              <a:t>MPI</a:t>
            </a:r>
          </a:p>
          <a:p>
            <a:pPr lvl="1"/>
            <a:r>
              <a:rPr lang="en-US" sz="2200" dirty="0"/>
              <a:t>Conventional two-sided communication</a:t>
            </a:r>
          </a:p>
          <a:p>
            <a:pPr lvl="1"/>
            <a:r>
              <a:rPr lang="en-US" sz="2200" dirty="0"/>
              <a:t>Requires synchronization</a:t>
            </a:r>
          </a:p>
          <a:p>
            <a:r>
              <a:rPr lang="en-US" sz="2600" dirty="0" err="1"/>
              <a:t>OpenSHMEM</a:t>
            </a:r>
            <a:endParaRPr lang="en-US" sz="2600" dirty="0"/>
          </a:p>
          <a:p>
            <a:pPr lvl="1"/>
            <a:r>
              <a:rPr lang="en-US" sz="2200" dirty="0"/>
              <a:t>Partitioned Global Address Space (PGAS)</a:t>
            </a:r>
          </a:p>
          <a:p>
            <a:pPr lvl="1"/>
            <a:r>
              <a:rPr lang="en-US" sz="2200" dirty="0"/>
              <a:t>Implicit massive data movement under the 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D24B2-9915-634A-AEC9-906E6710C261}"/>
              </a:ext>
            </a:extLst>
          </p:cNvPr>
          <p:cNvSpPr/>
          <p:nvPr/>
        </p:nvSpPr>
        <p:spPr>
          <a:xfrm>
            <a:off x="1044767" y="2103120"/>
            <a:ext cx="5974116" cy="44301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Take-aways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BAF211-E58C-C841-B1C0-422CFEFD2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13" y="1328738"/>
            <a:ext cx="4186551" cy="1816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B4DD5-7F15-E64C-85BF-D2B6F2A2B4C3}"/>
              </a:ext>
            </a:extLst>
          </p:cNvPr>
          <p:cNvSpPr txBox="1"/>
          <p:nvPr/>
        </p:nvSpPr>
        <p:spPr>
          <a:xfrm>
            <a:off x="8055864" y="3090446"/>
            <a:ext cx="260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synch point in </a:t>
            </a:r>
            <a:r>
              <a:rPr lang="en-US" sz="1600" dirty="0" err="1">
                <a:solidFill>
                  <a:srgbClr val="000000"/>
                </a:solidFill>
              </a:rPr>
              <a:t>Cilk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2B3D9A4-1DE0-A54B-ABE8-D25C146B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5" y="3873724"/>
            <a:ext cx="4983479" cy="6546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E607FA-2500-7147-B3C1-E5057A1FC76F}"/>
              </a:ext>
            </a:extLst>
          </p:cNvPr>
          <p:cNvSpPr/>
          <p:nvPr/>
        </p:nvSpPr>
        <p:spPr>
          <a:xfrm>
            <a:off x="7751725" y="3962018"/>
            <a:ext cx="1304015" cy="49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30883-99F2-5749-B182-DA70C559A715}"/>
              </a:ext>
            </a:extLst>
          </p:cNvPr>
          <p:cNvSpPr txBox="1"/>
          <p:nvPr/>
        </p:nvSpPr>
        <p:spPr>
          <a:xfrm>
            <a:off x="8055864" y="4616710"/>
            <a:ext cx="30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Data locality awareness in ARENA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3996EAC-7348-DA42-8EC1-A3E93868DA12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6108493" cy="5148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100" dirty="0"/>
              <a:t>Programming Model Comparison</a:t>
            </a:r>
            <a:endParaRPr lang="en-US" sz="3100" dirty="0"/>
          </a:p>
          <a:p>
            <a:r>
              <a:rPr lang="en-US" sz="2600" dirty="0" err="1"/>
              <a:t>Cilk</a:t>
            </a:r>
            <a:endParaRPr lang="en-US" sz="2600" dirty="0"/>
          </a:p>
          <a:p>
            <a:pPr lvl="1"/>
            <a:r>
              <a:rPr lang="en-US" sz="2200" dirty="0"/>
              <a:t>Fork-join idiom requires synchronization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pPr lvl="1"/>
            <a:r>
              <a:rPr lang="en-US" sz="2200" dirty="0"/>
              <a:t>Centralized work stealer</a:t>
            </a:r>
          </a:p>
          <a:p>
            <a:r>
              <a:rPr lang="en-US" sz="2600" dirty="0"/>
              <a:t>MapReduce</a:t>
            </a:r>
          </a:p>
          <a:p>
            <a:pPr lvl="1"/>
            <a:r>
              <a:rPr lang="en-US" sz="2200" dirty="0"/>
              <a:t>Strict execution model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r>
              <a:rPr lang="en-US" sz="2600" dirty="0"/>
              <a:t>MPI</a:t>
            </a:r>
          </a:p>
          <a:p>
            <a:pPr lvl="1"/>
            <a:r>
              <a:rPr lang="en-US" sz="2200" dirty="0"/>
              <a:t>Conventional two-sided communication</a:t>
            </a:r>
          </a:p>
          <a:p>
            <a:pPr lvl="1"/>
            <a:r>
              <a:rPr lang="en-US" sz="2200" dirty="0"/>
              <a:t>Requires synchronization</a:t>
            </a:r>
          </a:p>
          <a:p>
            <a:r>
              <a:rPr lang="en-US" sz="2600" dirty="0" err="1"/>
              <a:t>OpenSHMEM</a:t>
            </a:r>
            <a:endParaRPr lang="en-US" sz="2600" dirty="0"/>
          </a:p>
          <a:p>
            <a:pPr lvl="1"/>
            <a:r>
              <a:rPr lang="en-US" sz="2200" dirty="0"/>
              <a:t>Partitioned Global Address Space (PGAS)</a:t>
            </a:r>
          </a:p>
          <a:p>
            <a:pPr lvl="1"/>
            <a:r>
              <a:rPr lang="en-US" sz="2200" dirty="0"/>
              <a:t>Implicit massive data movement under the hood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AD24B2-9915-634A-AEC9-906E6710C261}"/>
              </a:ext>
            </a:extLst>
          </p:cNvPr>
          <p:cNvSpPr/>
          <p:nvPr/>
        </p:nvSpPr>
        <p:spPr>
          <a:xfrm>
            <a:off x="1044767" y="3090446"/>
            <a:ext cx="5974116" cy="3442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Take-aways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9AC426-E7AF-3C42-B810-1C67F36BD2A8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6108493" cy="5148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100" dirty="0"/>
              <a:t>Programming Model Comparison</a:t>
            </a:r>
            <a:endParaRPr lang="en-US" sz="3100" dirty="0"/>
          </a:p>
          <a:p>
            <a:r>
              <a:rPr lang="en-US" sz="2600" dirty="0" err="1"/>
              <a:t>Cilk</a:t>
            </a:r>
            <a:endParaRPr lang="en-US" sz="2600" dirty="0"/>
          </a:p>
          <a:p>
            <a:pPr lvl="1"/>
            <a:r>
              <a:rPr lang="en-US" sz="2200" dirty="0"/>
              <a:t>Fork-join idiom requires synchronization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pPr lvl="1"/>
            <a:r>
              <a:rPr lang="en-US" sz="2200" dirty="0"/>
              <a:t>Centralized work stealer</a:t>
            </a:r>
          </a:p>
          <a:p>
            <a:r>
              <a:rPr lang="en-US" sz="2600" dirty="0"/>
              <a:t>MapReduce</a:t>
            </a:r>
          </a:p>
          <a:p>
            <a:pPr lvl="1"/>
            <a:r>
              <a:rPr lang="en-US" sz="2200" dirty="0"/>
              <a:t>Strict execution model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r>
              <a:rPr lang="en-US" sz="2600" dirty="0"/>
              <a:t>MPI</a:t>
            </a:r>
          </a:p>
          <a:p>
            <a:pPr lvl="1"/>
            <a:r>
              <a:rPr lang="en-US" sz="2200" dirty="0"/>
              <a:t>Conventional two-sided communication</a:t>
            </a:r>
          </a:p>
          <a:p>
            <a:pPr lvl="1"/>
            <a:r>
              <a:rPr lang="en-US" sz="2200" dirty="0"/>
              <a:t>Requires synchronization</a:t>
            </a:r>
          </a:p>
          <a:p>
            <a:r>
              <a:rPr lang="en-US" sz="2600" dirty="0" err="1"/>
              <a:t>OpenSHMEM</a:t>
            </a:r>
            <a:endParaRPr lang="en-US" sz="2600" dirty="0"/>
          </a:p>
          <a:p>
            <a:pPr lvl="1"/>
            <a:r>
              <a:rPr lang="en-US" sz="2200" dirty="0"/>
              <a:t>Partitioned Global Address Space (PGAS)</a:t>
            </a:r>
          </a:p>
          <a:p>
            <a:pPr lvl="1"/>
            <a:r>
              <a:rPr lang="en-US" sz="2200" dirty="0"/>
              <a:t>Implicit massive data movement under the hood</a:t>
            </a:r>
          </a:p>
        </p:txBody>
      </p:sp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F7B81D64-99C1-8B40-8467-818DD8E33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13" y="1328738"/>
            <a:ext cx="4186551" cy="1816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A49013-5688-944A-A67B-54507A6548FA}"/>
              </a:ext>
            </a:extLst>
          </p:cNvPr>
          <p:cNvSpPr txBox="1"/>
          <p:nvPr/>
        </p:nvSpPr>
        <p:spPr>
          <a:xfrm>
            <a:off x="8055864" y="3090446"/>
            <a:ext cx="260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synch point in </a:t>
            </a:r>
            <a:r>
              <a:rPr lang="en-US" sz="1600" dirty="0" err="1">
                <a:solidFill>
                  <a:srgbClr val="000000"/>
                </a:solidFill>
              </a:rPr>
              <a:t>Cilk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1143143-82CF-3540-B74F-9A07BCE7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5" y="3873724"/>
            <a:ext cx="4983479" cy="6546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6D67B8-0034-BA4B-A7C3-B94D132501BE}"/>
              </a:ext>
            </a:extLst>
          </p:cNvPr>
          <p:cNvSpPr/>
          <p:nvPr/>
        </p:nvSpPr>
        <p:spPr>
          <a:xfrm>
            <a:off x="7751725" y="3962018"/>
            <a:ext cx="1304015" cy="496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0F0253-1650-2D4A-85D8-FC444A4CE493}"/>
              </a:ext>
            </a:extLst>
          </p:cNvPr>
          <p:cNvSpPr txBox="1"/>
          <p:nvPr/>
        </p:nvSpPr>
        <p:spPr>
          <a:xfrm>
            <a:off x="8055864" y="4616710"/>
            <a:ext cx="307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Data locality awareness in ARENA</a:t>
            </a:r>
          </a:p>
        </p:txBody>
      </p:sp>
    </p:spTree>
    <p:extLst>
      <p:ext uri="{BB962C8B-B14F-4D97-AF65-F5344CB8AC3E}">
        <p14:creationId xmlns:p14="http://schemas.microsoft.com/office/powerpoint/2010/main" val="24464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– Abstract Machine Model (AMM)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0CD7A4-52C7-1B4F-973E-1EED9EDD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101200"/>
            <a:ext cx="4405673" cy="290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7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Take-aways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093D9-E6EB-C241-8097-33A3BFD66BB8}"/>
              </a:ext>
            </a:extLst>
          </p:cNvPr>
          <p:cNvSpPr txBox="1">
            <a:spLocks/>
          </p:cNvSpPr>
          <p:nvPr/>
        </p:nvSpPr>
        <p:spPr>
          <a:xfrm>
            <a:off x="6312107" y="1292370"/>
            <a:ext cx="5879893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600" dirty="0"/>
              <a:t>Suitable Applications</a:t>
            </a:r>
            <a:endParaRPr lang="en-US" sz="2600" dirty="0"/>
          </a:p>
          <a:p>
            <a:r>
              <a:rPr lang="en-US" sz="2200" dirty="0"/>
              <a:t>Graph Applications</a:t>
            </a:r>
          </a:p>
          <a:p>
            <a:pPr lvl="1"/>
            <a:r>
              <a:rPr lang="en-US" sz="1900" dirty="0"/>
              <a:t>Sparsity/workload imbalance</a:t>
            </a:r>
          </a:p>
          <a:p>
            <a:r>
              <a:rPr lang="en-US" sz="2200" dirty="0"/>
              <a:t>Monte-Carlo Markov algorithm</a:t>
            </a:r>
          </a:p>
          <a:p>
            <a:pPr lvl="1"/>
            <a:r>
              <a:rPr lang="en-US" sz="1900" dirty="0"/>
              <a:t>Variable chain length</a:t>
            </a:r>
          </a:p>
          <a:p>
            <a:r>
              <a:rPr lang="en-US" sz="2200" dirty="0"/>
              <a:t>Molecular Dynamics (MD)/</a:t>
            </a:r>
            <a:r>
              <a:rPr lang="en-US" sz="2200" dirty="0" err="1"/>
              <a:t>Nbody</a:t>
            </a:r>
            <a:endParaRPr lang="en-US" sz="2200" dirty="0"/>
          </a:p>
          <a:p>
            <a:pPr lvl="1"/>
            <a:r>
              <a:rPr lang="en-US" sz="1900" dirty="0"/>
              <a:t>Irregular communication</a:t>
            </a:r>
          </a:p>
          <a:p>
            <a:pPr lvl="1"/>
            <a:r>
              <a:rPr lang="en-US" sz="1900" dirty="0"/>
              <a:t>Workload imbalance</a:t>
            </a:r>
          </a:p>
          <a:p>
            <a:r>
              <a:rPr lang="en-US" sz="2200" dirty="0"/>
              <a:t>Reinforcement Learning</a:t>
            </a:r>
          </a:p>
          <a:p>
            <a:pPr lvl="1"/>
            <a:r>
              <a:rPr lang="en-US" sz="1900" dirty="0"/>
              <a:t>Variable rollout length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9AC426-E7AF-3C42-B810-1C67F36BD2A8}"/>
              </a:ext>
            </a:extLst>
          </p:cNvPr>
          <p:cNvSpPr txBox="1">
            <a:spLocks/>
          </p:cNvSpPr>
          <p:nvPr/>
        </p:nvSpPr>
        <p:spPr>
          <a:xfrm>
            <a:off x="1057620" y="1328738"/>
            <a:ext cx="6108493" cy="5148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3100" dirty="0"/>
              <a:t>Programming Model Comparison</a:t>
            </a:r>
            <a:endParaRPr lang="en-US" sz="3100" dirty="0"/>
          </a:p>
          <a:p>
            <a:r>
              <a:rPr lang="en-US" sz="2600" dirty="0" err="1"/>
              <a:t>Cilk</a:t>
            </a:r>
            <a:endParaRPr lang="en-US" sz="2600" dirty="0"/>
          </a:p>
          <a:p>
            <a:pPr lvl="1"/>
            <a:r>
              <a:rPr lang="en-US" sz="2200" dirty="0"/>
              <a:t>Fork-join idiom requires synchronization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pPr lvl="1"/>
            <a:r>
              <a:rPr lang="en-US" sz="2200" dirty="0"/>
              <a:t>Centralized work stealer</a:t>
            </a:r>
          </a:p>
          <a:p>
            <a:r>
              <a:rPr lang="en-US" sz="2600" dirty="0"/>
              <a:t>MapReduce</a:t>
            </a:r>
          </a:p>
          <a:p>
            <a:pPr lvl="1"/>
            <a:r>
              <a:rPr lang="en-US" sz="2200" dirty="0"/>
              <a:t>Strict execution model</a:t>
            </a:r>
          </a:p>
          <a:p>
            <a:pPr lvl="1"/>
            <a:r>
              <a:rPr lang="en-US" sz="2200" dirty="0"/>
              <a:t>No data locality awareness</a:t>
            </a:r>
          </a:p>
          <a:p>
            <a:r>
              <a:rPr lang="en-US" sz="2600" dirty="0"/>
              <a:t>MPI</a:t>
            </a:r>
          </a:p>
          <a:p>
            <a:pPr lvl="1"/>
            <a:r>
              <a:rPr lang="en-US" sz="2200" dirty="0"/>
              <a:t>Conventional two-sided communication</a:t>
            </a:r>
          </a:p>
          <a:p>
            <a:pPr lvl="1"/>
            <a:r>
              <a:rPr lang="en-US" sz="2200" dirty="0"/>
              <a:t>Requires synchronization</a:t>
            </a:r>
          </a:p>
          <a:p>
            <a:r>
              <a:rPr lang="en-US" sz="2600" dirty="0" err="1"/>
              <a:t>OpenSHMEM</a:t>
            </a:r>
            <a:endParaRPr lang="en-US" sz="2600" dirty="0"/>
          </a:p>
          <a:p>
            <a:pPr lvl="1"/>
            <a:r>
              <a:rPr lang="en-US" sz="2200" dirty="0"/>
              <a:t>Partitioned Global Address Space (PGAS)</a:t>
            </a:r>
          </a:p>
          <a:p>
            <a:pPr lvl="1"/>
            <a:r>
              <a:rPr lang="en-US" sz="2200" dirty="0"/>
              <a:t>Implicit massive data movement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1986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HelloWorld</a:t>
            </a:r>
          </a:p>
          <a:p>
            <a:r>
              <a:rPr lang="en-US" dirty="0"/>
              <a:t>SSSP</a:t>
            </a:r>
          </a:p>
          <a:p>
            <a:r>
              <a:rPr lang="en-US" dirty="0"/>
              <a:t>GEMM</a:t>
            </a:r>
          </a:p>
          <a:p>
            <a:r>
              <a:rPr lang="en-US" dirty="0"/>
              <a:t>GCN (dense/</a:t>
            </a:r>
            <a:r>
              <a:rPr lang="en-US" dirty="0" err="1"/>
              <a:t>HiCOO</a:t>
            </a:r>
            <a:r>
              <a:rPr lang="en-US" dirty="0"/>
              <a:t>)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31</a:t>
            </a:fld>
            <a:endParaRPr lang="en-US" dirty="0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E84C6F11-77DD-9C43-A226-FBBE3F2B5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9" y="1328738"/>
            <a:ext cx="6477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F155431E-B6C9-FA43-82FA-2CEDCC57D67A}"/>
              </a:ext>
            </a:extLst>
          </p:cNvPr>
          <p:cNvSpPr/>
          <p:nvPr/>
        </p:nvSpPr>
        <p:spPr>
          <a:xfrm>
            <a:off x="7302212" y="4853622"/>
            <a:ext cx="1300492" cy="338554"/>
          </a:xfrm>
          <a:prstGeom prst="ellipse">
            <a:avLst/>
          </a:prstGeom>
          <a:solidFill>
            <a:srgbClr val="FFC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 – HelloWorld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Classic ping-pang problem </a:t>
            </a:r>
          </a:p>
          <a:p>
            <a:r>
              <a:rPr lang="en-US" altLang="zh-CN" dirty="0"/>
              <a:t>What we want to learn:</a:t>
            </a:r>
          </a:p>
          <a:p>
            <a:pPr lvl="1"/>
            <a:r>
              <a:rPr lang="en-US" altLang="zh-CN" dirty="0"/>
              <a:t>Data-centric execution: The data range indicated by a token should match the data range of the specific machine that captures/executes the token.</a:t>
            </a:r>
          </a:p>
          <a:p>
            <a:pPr lvl="1"/>
            <a:r>
              <a:rPr lang="en-US" altLang="zh-CN" dirty="0"/>
              <a:t>A value can be carried by the task token: counter is passed between machines using the ‘PARAM’ indicated by the token.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037EAB-4162-E54C-8F12-86211B28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20" y="3718322"/>
            <a:ext cx="5756910" cy="25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E74D8F-FB6E-9949-8B9B-93C8B120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9" y="1328738"/>
            <a:ext cx="6477000" cy="850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7FBCB5-78AD-334B-89E0-CAFB760D3009}"/>
              </a:ext>
            </a:extLst>
          </p:cNvPr>
          <p:cNvSpPr/>
          <p:nvPr/>
        </p:nvSpPr>
        <p:spPr>
          <a:xfrm>
            <a:off x="7631429" y="5546288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range: 0 ~ 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59C0F7-FE83-EC48-9D77-CC65B9C0873F}"/>
              </a:ext>
            </a:extLst>
          </p:cNvPr>
          <p:cNvSpPr/>
          <p:nvPr/>
        </p:nvSpPr>
        <p:spPr>
          <a:xfrm>
            <a:off x="7631429" y="3975675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 range: 20 ~ 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44C2D-F2D9-124C-93C1-371CFDDD20BC}"/>
              </a:ext>
            </a:extLst>
          </p:cNvPr>
          <p:cNvSpPr txBox="1"/>
          <p:nvPr/>
        </p:nvSpPr>
        <p:spPr>
          <a:xfrm>
            <a:off x="9694200" y="4066371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Node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CA94B-C526-344D-9054-7987DD1163EA}"/>
              </a:ext>
            </a:extLst>
          </p:cNvPr>
          <p:cNvSpPr txBox="1"/>
          <p:nvPr/>
        </p:nvSpPr>
        <p:spPr>
          <a:xfrm>
            <a:off x="9694200" y="5636984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Node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3CD2F-3287-734C-8BE3-4122CE99C04D}"/>
              </a:ext>
            </a:extLst>
          </p:cNvPr>
          <p:cNvSpPr txBox="1"/>
          <p:nvPr/>
        </p:nvSpPr>
        <p:spPr>
          <a:xfrm>
            <a:off x="7299330" y="4862908"/>
            <a:ext cx="1409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Token (0~5)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1FE8E-5201-6F4C-A4CB-24AD64C7E119}"/>
              </a:ext>
            </a:extLst>
          </p:cNvPr>
          <p:cNvSpPr/>
          <p:nvPr/>
        </p:nvSpPr>
        <p:spPr>
          <a:xfrm>
            <a:off x="8818240" y="4860429"/>
            <a:ext cx="1300493" cy="338554"/>
          </a:xfrm>
          <a:prstGeom prst="ellipse">
            <a:avLst/>
          </a:prstGeom>
          <a:solidFill>
            <a:srgbClr val="92D05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2C93B-BF09-2B49-81A5-775DAB3ACEDC}"/>
              </a:ext>
            </a:extLst>
          </p:cNvPr>
          <p:cNvSpPr txBox="1"/>
          <p:nvPr/>
        </p:nvSpPr>
        <p:spPr>
          <a:xfrm>
            <a:off x="8762529" y="4856588"/>
            <a:ext cx="136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Token (21~25)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0E9A8-46DE-1443-BEB3-728011CC55E7}"/>
              </a:ext>
            </a:extLst>
          </p:cNvPr>
          <p:cNvCxnSpPr>
            <a:stCxn id="13" idx="2"/>
            <a:endCxn id="8" idx="0"/>
          </p:cNvCxnSpPr>
          <p:nvPr/>
        </p:nvCxnSpPr>
        <p:spPr>
          <a:xfrm>
            <a:off x="8004181" y="5201462"/>
            <a:ext cx="644518" cy="34482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4129D9-6324-9444-A7AA-0F62EC0FE94F}"/>
              </a:ext>
            </a:extLst>
          </p:cNvPr>
          <p:cNvCxnSpPr>
            <a:cxnSpLocks/>
            <a:stCxn id="17" idx="0"/>
            <a:endCxn id="10" idx="2"/>
          </p:cNvCxnSpPr>
          <p:nvPr/>
        </p:nvCxnSpPr>
        <p:spPr>
          <a:xfrm flipH="1" flipV="1">
            <a:off x="8648699" y="4495621"/>
            <a:ext cx="797647" cy="36096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345F6-71C8-6D43-98C1-B492A8631693}"/>
              </a:ext>
            </a:extLst>
          </p:cNvPr>
          <p:cNvSpPr/>
          <p:nvPr/>
        </p:nvSpPr>
        <p:spPr>
          <a:xfrm>
            <a:off x="6309359" y="1393388"/>
            <a:ext cx="1694821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9CDE4B-5C61-0242-851D-99DCD352E28D}"/>
              </a:ext>
            </a:extLst>
          </p:cNvPr>
          <p:cNvSpPr/>
          <p:nvPr/>
        </p:nvSpPr>
        <p:spPr>
          <a:xfrm>
            <a:off x="8004181" y="1393982"/>
            <a:ext cx="987420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Single Source Shortest Path</a:t>
            </a:r>
          </a:p>
          <a:p>
            <a:pPr lvl="1"/>
            <a:r>
              <a:rPr lang="en-US" dirty="0"/>
              <a:t>Adjacency matrix</a:t>
            </a:r>
          </a:p>
          <a:p>
            <a:r>
              <a:rPr lang="en-US" altLang="zh-CN" dirty="0"/>
              <a:t>What we want to learn:</a:t>
            </a:r>
          </a:p>
          <a:p>
            <a:pPr lvl="1"/>
            <a:r>
              <a:rPr lang="en-US" altLang="zh-CN" dirty="0"/>
              <a:t>Data-centric execution: A graph node is executed by a specific machine where the node resides.</a:t>
            </a:r>
          </a:p>
          <a:p>
            <a:pPr lvl="1"/>
            <a:r>
              <a:rPr lang="en-US" altLang="zh-CN" dirty="0"/>
              <a:t>A value can be carried by the task token: ‘hops’ is passed between machines using the ‘PARAM’ indicated by the token.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 – SSSP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E74D8F-FB6E-9949-8B9B-93C8B12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9" y="1328738"/>
            <a:ext cx="6477000" cy="8509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0345F6-71C8-6D43-98C1-B492A8631693}"/>
              </a:ext>
            </a:extLst>
          </p:cNvPr>
          <p:cNvSpPr/>
          <p:nvPr/>
        </p:nvSpPr>
        <p:spPr>
          <a:xfrm>
            <a:off x="6309359" y="1393388"/>
            <a:ext cx="1694821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9CDE4B-5C61-0242-851D-99DCD352E28D}"/>
              </a:ext>
            </a:extLst>
          </p:cNvPr>
          <p:cNvSpPr/>
          <p:nvPr/>
        </p:nvSpPr>
        <p:spPr>
          <a:xfrm>
            <a:off x="8004181" y="1393982"/>
            <a:ext cx="987420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ACA366-21B3-6941-A19C-CAA5998B9E6B}"/>
              </a:ext>
            </a:extLst>
          </p:cNvPr>
          <p:cNvSpPr/>
          <p:nvPr/>
        </p:nvSpPr>
        <p:spPr>
          <a:xfrm>
            <a:off x="1924050" y="4130040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478003-E7AA-E244-8F45-02841040FAC8}"/>
              </a:ext>
            </a:extLst>
          </p:cNvPr>
          <p:cNvSpPr/>
          <p:nvPr/>
        </p:nvSpPr>
        <p:spPr>
          <a:xfrm>
            <a:off x="1489710" y="4130040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B15D22-762F-FD45-84B4-B559AF606E4E}"/>
              </a:ext>
            </a:extLst>
          </p:cNvPr>
          <p:cNvSpPr/>
          <p:nvPr/>
        </p:nvSpPr>
        <p:spPr>
          <a:xfrm>
            <a:off x="2792730" y="4130040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∞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49148-855C-9242-8B45-2C7CCCB78C4D}"/>
              </a:ext>
            </a:extLst>
          </p:cNvPr>
          <p:cNvSpPr/>
          <p:nvPr/>
        </p:nvSpPr>
        <p:spPr>
          <a:xfrm>
            <a:off x="2358390" y="4130040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350103-C049-6B4C-9533-CB0EA59D3209}"/>
              </a:ext>
            </a:extLst>
          </p:cNvPr>
          <p:cNvSpPr/>
          <p:nvPr/>
        </p:nvSpPr>
        <p:spPr>
          <a:xfrm>
            <a:off x="1924050" y="4531494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049396-B1E1-8D45-B202-7DAC02EC84E5}"/>
              </a:ext>
            </a:extLst>
          </p:cNvPr>
          <p:cNvSpPr/>
          <p:nvPr/>
        </p:nvSpPr>
        <p:spPr>
          <a:xfrm>
            <a:off x="1489710" y="4531494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2D5EBF-C5C7-5244-869F-6CEF28D8DA58}"/>
              </a:ext>
            </a:extLst>
          </p:cNvPr>
          <p:cNvSpPr/>
          <p:nvPr/>
        </p:nvSpPr>
        <p:spPr>
          <a:xfrm>
            <a:off x="2792730" y="4531494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0FC79A-26BA-A24B-9CB1-77E965DF3FF9}"/>
              </a:ext>
            </a:extLst>
          </p:cNvPr>
          <p:cNvSpPr/>
          <p:nvPr/>
        </p:nvSpPr>
        <p:spPr>
          <a:xfrm>
            <a:off x="2358390" y="4531494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395E7-9B0B-CD4B-B0AC-370434567A75}"/>
              </a:ext>
            </a:extLst>
          </p:cNvPr>
          <p:cNvSpPr/>
          <p:nvPr/>
        </p:nvSpPr>
        <p:spPr>
          <a:xfrm>
            <a:off x="1924050" y="4936758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3CC053-3A0E-6145-8C50-37349A10559E}"/>
              </a:ext>
            </a:extLst>
          </p:cNvPr>
          <p:cNvSpPr/>
          <p:nvPr/>
        </p:nvSpPr>
        <p:spPr>
          <a:xfrm>
            <a:off x="1489710" y="4936758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D6DE59-C652-9B4C-AF38-2D8942CBA73F}"/>
              </a:ext>
            </a:extLst>
          </p:cNvPr>
          <p:cNvSpPr/>
          <p:nvPr/>
        </p:nvSpPr>
        <p:spPr>
          <a:xfrm>
            <a:off x="2792730" y="4936758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C2D6BB-1B1E-1840-B4DB-DF1965013A0B}"/>
              </a:ext>
            </a:extLst>
          </p:cNvPr>
          <p:cNvSpPr/>
          <p:nvPr/>
        </p:nvSpPr>
        <p:spPr>
          <a:xfrm>
            <a:off x="2358390" y="4936758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9DE29D-AFD9-814A-B043-8926FADE2298}"/>
              </a:ext>
            </a:extLst>
          </p:cNvPr>
          <p:cNvSpPr/>
          <p:nvPr/>
        </p:nvSpPr>
        <p:spPr>
          <a:xfrm>
            <a:off x="1924050" y="5338212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564B9E-DFE4-AF47-8C60-483EFB36B76F}"/>
              </a:ext>
            </a:extLst>
          </p:cNvPr>
          <p:cNvSpPr/>
          <p:nvPr/>
        </p:nvSpPr>
        <p:spPr>
          <a:xfrm>
            <a:off x="1489710" y="5338212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E90039D-3E2A-E64B-B10F-55F0741EC0A1}"/>
              </a:ext>
            </a:extLst>
          </p:cNvPr>
          <p:cNvSpPr/>
          <p:nvPr/>
        </p:nvSpPr>
        <p:spPr>
          <a:xfrm>
            <a:off x="2792730" y="5338212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602263-C307-3045-93AF-2160545E86F9}"/>
              </a:ext>
            </a:extLst>
          </p:cNvPr>
          <p:cNvSpPr/>
          <p:nvPr/>
        </p:nvSpPr>
        <p:spPr>
          <a:xfrm>
            <a:off x="2358390" y="5338212"/>
            <a:ext cx="434340" cy="40005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4D550-F784-954B-B6A2-81FCA17D21B1}"/>
              </a:ext>
            </a:extLst>
          </p:cNvPr>
          <p:cNvSpPr txBox="1"/>
          <p:nvPr/>
        </p:nvSpPr>
        <p:spPr>
          <a:xfrm>
            <a:off x="1371600" y="5799157"/>
            <a:ext cx="2407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Adjacency Matrix:</a:t>
            </a:r>
          </a:p>
          <a:p>
            <a:r>
              <a:rPr lang="en-US" dirty="0">
                <a:solidFill>
                  <a:srgbClr val="000000"/>
                </a:solidFill>
              </a:rPr>
              <a:t>`∞` indicates an edge,</a:t>
            </a:r>
          </a:p>
          <a:p>
            <a:r>
              <a:rPr lang="en-US" dirty="0">
                <a:solidFill>
                  <a:srgbClr val="000000"/>
                </a:solidFill>
              </a:rPr>
              <a:t> `0` indicates no edge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9FC8C6-33A4-8141-A0D2-A06D59BC3337}"/>
              </a:ext>
            </a:extLst>
          </p:cNvPr>
          <p:cNvSpPr/>
          <p:nvPr/>
        </p:nvSpPr>
        <p:spPr>
          <a:xfrm>
            <a:off x="4097310" y="3887863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Nodes range: 0 ~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82A27B-F6B5-A441-B5E9-6B259962F953}"/>
              </a:ext>
            </a:extLst>
          </p:cNvPr>
          <p:cNvSpPr txBox="1"/>
          <p:nvPr/>
        </p:nvSpPr>
        <p:spPr>
          <a:xfrm>
            <a:off x="6160081" y="3978559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0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3E1877-73E9-2341-A321-DB9EAE168C0D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 flipV="1">
            <a:off x="3227070" y="4147836"/>
            <a:ext cx="870240" cy="182229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659BBC5-E0AD-4847-9BF5-570C73509875}"/>
              </a:ext>
            </a:extLst>
          </p:cNvPr>
          <p:cNvSpPr/>
          <p:nvPr/>
        </p:nvSpPr>
        <p:spPr>
          <a:xfrm>
            <a:off x="4093500" y="4516880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Nodes range: 1 ~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932F72-B49A-A64B-A58C-CA176420BAE5}"/>
              </a:ext>
            </a:extLst>
          </p:cNvPr>
          <p:cNvSpPr txBox="1"/>
          <p:nvPr/>
        </p:nvSpPr>
        <p:spPr>
          <a:xfrm>
            <a:off x="6156271" y="4607576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9B2A912-344E-8743-A431-60D94834D50B}"/>
              </a:ext>
            </a:extLst>
          </p:cNvPr>
          <p:cNvCxnSpPr>
            <a:cxnSpLocks/>
            <a:stCxn id="28" idx="3"/>
            <a:endCxn id="41" idx="1"/>
          </p:cNvCxnSpPr>
          <p:nvPr/>
        </p:nvCxnSpPr>
        <p:spPr>
          <a:xfrm>
            <a:off x="3227070" y="4731519"/>
            <a:ext cx="866430" cy="45334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4DE18CA-DE41-0449-A681-EAED2FBDF66B}"/>
              </a:ext>
            </a:extLst>
          </p:cNvPr>
          <p:cNvSpPr/>
          <p:nvPr/>
        </p:nvSpPr>
        <p:spPr>
          <a:xfrm>
            <a:off x="4093500" y="5147756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Nodes range: 2 ~ 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D1992D-5103-4842-99EF-3BF73FF18A6D}"/>
              </a:ext>
            </a:extLst>
          </p:cNvPr>
          <p:cNvSpPr txBox="1"/>
          <p:nvPr/>
        </p:nvSpPr>
        <p:spPr>
          <a:xfrm>
            <a:off x="6156271" y="5238452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2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4C9D82-ADBF-314F-8275-5D7DE9E1E62B}"/>
              </a:ext>
            </a:extLst>
          </p:cNvPr>
          <p:cNvCxnSpPr>
            <a:cxnSpLocks/>
            <a:stCxn id="32" idx="3"/>
            <a:endCxn id="45" idx="1"/>
          </p:cNvCxnSpPr>
          <p:nvPr/>
        </p:nvCxnSpPr>
        <p:spPr>
          <a:xfrm>
            <a:off x="3227070" y="5136783"/>
            <a:ext cx="866430" cy="27094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2D5E63F-52F7-D743-B9C2-07988502B440}"/>
              </a:ext>
            </a:extLst>
          </p:cNvPr>
          <p:cNvSpPr/>
          <p:nvPr/>
        </p:nvSpPr>
        <p:spPr>
          <a:xfrm>
            <a:off x="4093500" y="5768940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Nodes range: 3 ~ 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5C6F43-7F52-F94D-881F-4841E2D09E59}"/>
              </a:ext>
            </a:extLst>
          </p:cNvPr>
          <p:cNvSpPr txBox="1"/>
          <p:nvPr/>
        </p:nvSpPr>
        <p:spPr>
          <a:xfrm>
            <a:off x="6156271" y="5859636"/>
            <a:ext cx="1211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EEFE516-F7F6-1742-AD60-7832594B9321}"/>
              </a:ext>
            </a:extLst>
          </p:cNvPr>
          <p:cNvCxnSpPr>
            <a:cxnSpLocks/>
            <a:stCxn id="36" idx="3"/>
            <a:endCxn id="49" idx="1"/>
          </p:cNvCxnSpPr>
          <p:nvPr/>
        </p:nvCxnSpPr>
        <p:spPr>
          <a:xfrm>
            <a:off x="3227070" y="5538237"/>
            <a:ext cx="866430" cy="49067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0761A0DC-7B57-0743-9D53-BE8573F18300}"/>
              </a:ext>
            </a:extLst>
          </p:cNvPr>
          <p:cNvCxnSpPr>
            <a:stCxn id="39" idx="3"/>
            <a:endCxn id="42" idx="3"/>
          </p:cNvCxnSpPr>
          <p:nvPr/>
        </p:nvCxnSpPr>
        <p:spPr>
          <a:xfrm flipH="1">
            <a:off x="7367851" y="4147836"/>
            <a:ext cx="3810" cy="629017"/>
          </a:xfrm>
          <a:prstGeom prst="curvedConnector3">
            <a:avLst>
              <a:gd name="adj1" fmla="val -60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B12163E9-32B5-9749-8EAE-5D3BD204A9AA}"/>
              </a:ext>
            </a:extLst>
          </p:cNvPr>
          <p:cNvCxnSpPr>
            <a:cxnSpLocks/>
            <a:stCxn id="39" idx="3"/>
            <a:endCxn id="50" idx="3"/>
          </p:cNvCxnSpPr>
          <p:nvPr/>
        </p:nvCxnSpPr>
        <p:spPr>
          <a:xfrm flipH="1">
            <a:off x="7367851" y="4147836"/>
            <a:ext cx="3810" cy="1881077"/>
          </a:xfrm>
          <a:prstGeom prst="curvedConnector3">
            <a:avLst>
              <a:gd name="adj1" fmla="val -60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818E36C-D1E5-BE49-AED7-95EA3840397F}"/>
              </a:ext>
            </a:extLst>
          </p:cNvPr>
          <p:cNvSpPr/>
          <p:nvPr/>
        </p:nvSpPr>
        <p:spPr>
          <a:xfrm>
            <a:off x="1408139" y="4052758"/>
            <a:ext cx="1898940" cy="55481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4D81CA-37EC-9148-A543-246D030264EF}"/>
              </a:ext>
            </a:extLst>
          </p:cNvPr>
          <p:cNvSpPr txBox="1"/>
          <p:nvPr/>
        </p:nvSpPr>
        <p:spPr>
          <a:xfrm>
            <a:off x="716122" y="4172735"/>
            <a:ext cx="9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C029609-1E0F-4842-A254-D5A2CB62EFC7}"/>
              </a:ext>
            </a:extLst>
          </p:cNvPr>
          <p:cNvSpPr txBox="1"/>
          <p:nvPr/>
        </p:nvSpPr>
        <p:spPr>
          <a:xfrm>
            <a:off x="724144" y="4597849"/>
            <a:ext cx="9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759D07B-E9B4-8A45-BDC9-4C670C558566}"/>
              </a:ext>
            </a:extLst>
          </p:cNvPr>
          <p:cNvSpPr txBox="1"/>
          <p:nvPr/>
        </p:nvSpPr>
        <p:spPr>
          <a:xfrm>
            <a:off x="732166" y="4974837"/>
            <a:ext cx="9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AFE32C-5325-E748-B9F7-7A0A302CB451}"/>
              </a:ext>
            </a:extLst>
          </p:cNvPr>
          <p:cNvSpPr txBox="1"/>
          <p:nvPr/>
        </p:nvSpPr>
        <p:spPr>
          <a:xfrm>
            <a:off x="724146" y="5335783"/>
            <a:ext cx="91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node3</a:t>
            </a:r>
          </a:p>
        </p:txBody>
      </p:sp>
    </p:spTree>
    <p:extLst>
      <p:ext uri="{BB962C8B-B14F-4D97-AF65-F5344CB8AC3E}">
        <p14:creationId xmlns:p14="http://schemas.microsoft.com/office/powerpoint/2010/main" val="106079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GEMM: ⍺ x A x B + β x C</a:t>
            </a:r>
          </a:p>
          <a:p>
            <a:pPr lvl="1"/>
            <a:r>
              <a:rPr lang="en-US" dirty="0"/>
              <a:t>A, B’, C are equally distributed</a:t>
            </a:r>
          </a:p>
          <a:p>
            <a:r>
              <a:rPr lang="en-US" altLang="zh-CN" dirty="0"/>
              <a:t>What we want to learn:</a:t>
            </a:r>
          </a:p>
          <a:p>
            <a:pPr lvl="1"/>
            <a:r>
              <a:rPr lang="en-US" altLang="zh-CN" dirty="0"/>
              <a:t>Essential data movement: Transposed matrix B’s rows.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 – GEMM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E74D8F-FB6E-9949-8B9B-93C8B12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9" y="1328738"/>
            <a:ext cx="6477000" cy="85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A6A002-2002-4E48-8B02-4E5740B78203}"/>
              </a:ext>
            </a:extLst>
          </p:cNvPr>
          <p:cNvGrpSpPr/>
          <p:nvPr/>
        </p:nvGrpSpPr>
        <p:grpSpPr>
          <a:xfrm>
            <a:off x="1286204" y="3819583"/>
            <a:ext cx="1737360" cy="1608222"/>
            <a:chOff x="1489710" y="4130040"/>
            <a:chExt cx="1737360" cy="16082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ACA366-21B3-6941-A19C-CAA5998B9E6B}"/>
                </a:ext>
              </a:extLst>
            </p:cNvPr>
            <p:cNvSpPr/>
            <p:nvPr/>
          </p:nvSpPr>
          <p:spPr>
            <a:xfrm>
              <a:off x="192405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478003-E7AA-E244-8F45-02841040FAC8}"/>
                </a:ext>
              </a:extLst>
            </p:cNvPr>
            <p:cNvSpPr/>
            <p:nvPr/>
          </p:nvSpPr>
          <p:spPr>
            <a:xfrm>
              <a:off x="148971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B15D22-762F-FD45-84B4-B559AF606E4E}"/>
                </a:ext>
              </a:extLst>
            </p:cNvPr>
            <p:cNvSpPr/>
            <p:nvPr/>
          </p:nvSpPr>
          <p:spPr>
            <a:xfrm>
              <a:off x="279273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049148-855C-9242-8B45-2C7CCCB78C4D}"/>
                </a:ext>
              </a:extLst>
            </p:cNvPr>
            <p:cNvSpPr/>
            <p:nvPr/>
          </p:nvSpPr>
          <p:spPr>
            <a:xfrm>
              <a:off x="235839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350103-C049-6B4C-9533-CB0EA59D3209}"/>
                </a:ext>
              </a:extLst>
            </p:cNvPr>
            <p:cNvSpPr/>
            <p:nvPr/>
          </p:nvSpPr>
          <p:spPr>
            <a:xfrm>
              <a:off x="192405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049396-B1E1-8D45-B202-7DAC02EC84E5}"/>
                </a:ext>
              </a:extLst>
            </p:cNvPr>
            <p:cNvSpPr/>
            <p:nvPr/>
          </p:nvSpPr>
          <p:spPr>
            <a:xfrm>
              <a:off x="148971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2D5EBF-C5C7-5244-869F-6CEF28D8DA58}"/>
                </a:ext>
              </a:extLst>
            </p:cNvPr>
            <p:cNvSpPr/>
            <p:nvPr/>
          </p:nvSpPr>
          <p:spPr>
            <a:xfrm>
              <a:off x="279273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0FC79A-26BA-A24B-9CB1-77E965DF3FF9}"/>
                </a:ext>
              </a:extLst>
            </p:cNvPr>
            <p:cNvSpPr/>
            <p:nvPr/>
          </p:nvSpPr>
          <p:spPr>
            <a:xfrm>
              <a:off x="235839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3395E7-9B0B-CD4B-B0AC-370434567A75}"/>
                </a:ext>
              </a:extLst>
            </p:cNvPr>
            <p:cNvSpPr/>
            <p:nvPr/>
          </p:nvSpPr>
          <p:spPr>
            <a:xfrm>
              <a:off x="192405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3CC053-3A0E-6145-8C50-37349A10559E}"/>
                </a:ext>
              </a:extLst>
            </p:cNvPr>
            <p:cNvSpPr/>
            <p:nvPr/>
          </p:nvSpPr>
          <p:spPr>
            <a:xfrm>
              <a:off x="148971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D6DE59-C652-9B4C-AF38-2D8942CBA73F}"/>
                </a:ext>
              </a:extLst>
            </p:cNvPr>
            <p:cNvSpPr/>
            <p:nvPr/>
          </p:nvSpPr>
          <p:spPr>
            <a:xfrm>
              <a:off x="279273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C2D6BB-1B1E-1840-B4DB-DF1965013A0B}"/>
                </a:ext>
              </a:extLst>
            </p:cNvPr>
            <p:cNvSpPr/>
            <p:nvPr/>
          </p:nvSpPr>
          <p:spPr>
            <a:xfrm>
              <a:off x="235839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9DE29D-AFD9-814A-B043-8926FADE2298}"/>
                </a:ext>
              </a:extLst>
            </p:cNvPr>
            <p:cNvSpPr/>
            <p:nvPr/>
          </p:nvSpPr>
          <p:spPr>
            <a:xfrm>
              <a:off x="192405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564B9E-DFE4-AF47-8C60-483EFB36B76F}"/>
                </a:ext>
              </a:extLst>
            </p:cNvPr>
            <p:cNvSpPr/>
            <p:nvPr/>
          </p:nvSpPr>
          <p:spPr>
            <a:xfrm>
              <a:off x="148971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90039D-3E2A-E64B-B10F-55F0741EC0A1}"/>
                </a:ext>
              </a:extLst>
            </p:cNvPr>
            <p:cNvSpPr/>
            <p:nvPr/>
          </p:nvSpPr>
          <p:spPr>
            <a:xfrm>
              <a:off x="279273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602263-C307-3045-93AF-2160545E86F9}"/>
                </a:ext>
              </a:extLst>
            </p:cNvPr>
            <p:cNvSpPr/>
            <p:nvPr/>
          </p:nvSpPr>
          <p:spPr>
            <a:xfrm>
              <a:off x="235839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C9FC8C6-33A4-8141-A0D2-A06D59BC3337}"/>
              </a:ext>
            </a:extLst>
          </p:cNvPr>
          <p:cNvSpPr/>
          <p:nvPr/>
        </p:nvSpPr>
        <p:spPr>
          <a:xfrm>
            <a:off x="6221024" y="3752225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Row range: 0 ~ 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3E1877-73E9-2341-A321-DB9EAE168C0D}"/>
              </a:ext>
            </a:extLst>
          </p:cNvPr>
          <p:cNvCxnSpPr>
            <a:cxnSpLocks/>
            <a:stCxn id="73" idx="3"/>
            <a:endCxn id="38" idx="1"/>
          </p:cNvCxnSpPr>
          <p:nvPr/>
        </p:nvCxnSpPr>
        <p:spPr>
          <a:xfrm flipV="1">
            <a:off x="5354594" y="4012198"/>
            <a:ext cx="866430" cy="1743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0FBF6-9DE2-2B4D-A148-5EE653BA95E9}"/>
              </a:ext>
            </a:extLst>
          </p:cNvPr>
          <p:cNvSpPr/>
          <p:nvPr/>
        </p:nvSpPr>
        <p:spPr>
          <a:xfrm>
            <a:off x="8923021" y="1393388"/>
            <a:ext cx="2872739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AFBB45-56BC-FA47-83B4-7DBF5CBB46BF}"/>
              </a:ext>
            </a:extLst>
          </p:cNvPr>
          <p:cNvGrpSpPr/>
          <p:nvPr/>
        </p:nvGrpSpPr>
        <p:grpSpPr>
          <a:xfrm>
            <a:off x="3553112" y="3819583"/>
            <a:ext cx="1737360" cy="1608222"/>
            <a:chOff x="1489710" y="4130040"/>
            <a:chExt cx="1737360" cy="16082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E164E01-107F-C84B-BCBD-B13EEC61302C}"/>
                </a:ext>
              </a:extLst>
            </p:cNvPr>
            <p:cNvSpPr/>
            <p:nvPr/>
          </p:nvSpPr>
          <p:spPr>
            <a:xfrm>
              <a:off x="192405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C83CD1-13DF-384C-B839-53F734E1B5A0}"/>
                </a:ext>
              </a:extLst>
            </p:cNvPr>
            <p:cNvSpPr/>
            <p:nvPr/>
          </p:nvSpPr>
          <p:spPr>
            <a:xfrm>
              <a:off x="148971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CCE873-4098-1E4F-A8DB-36280F238158}"/>
                </a:ext>
              </a:extLst>
            </p:cNvPr>
            <p:cNvSpPr/>
            <p:nvPr/>
          </p:nvSpPr>
          <p:spPr>
            <a:xfrm>
              <a:off x="279273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C821F97-5640-794F-BC17-227B1234CD55}"/>
                </a:ext>
              </a:extLst>
            </p:cNvPr>
            <p:cNvSpPr/>
            <p:nvPr/>
          </p:nvSpPr>
          <p:spPr>
            <a:xfrm>
              <a:off x="235839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85C7265-D7F7-3444-8BFD-A8D6914DDA34}"/>
                </a:ext>
              </a:extLst>
            </p:cNvPr>
            <p:cNvSpPr/>
            <p:nvPr/>
          </p:nvSpPr>
          <p:spPr>
            <a:xfrm>
              <a:off x="192405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463B94F-57A2-9344-81CA-75C4749B427B}"/>
                </a:ext>
              </a:extLst>
            </p:cNvPr>
            <p:cNvSpPr/>
            <p:nvPr/>
          </p:nvSpPr>
          <p:spPr>
            <a:xfrm>
              <a:off x="148971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9D6F3-0BF4-3241-AD1A-558DCE05DEE2}"/>
                </a:ext>
              </a:extLst>
            </p:cNvPr>
            <p:cNvSpPr/>
            <p:nvPr/>
          </p:nvSpPr>
          <p:spPr>
            <a:xfrm>
              <a:off x="279273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DA7D61-5060-194A-BC28-95ACF6EA6517}"/>
                </a:ext>
              </a:extLst>
            </p:cNvPr>
            <p:cNvSpPr/>
            <p:nvPr/>
          </p:nvSpPr>
          <p:spPr>
            <a:xfrm>
              <a:off x="235839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F5CB89-263D-874D-8B8C-30F471E6EE01}"/>
                </a:ext>
              </a:extLst>
            </p:cNvPr>
            <p:cNvSpPr/>
            <p:nvPr/>
          </p:nvSpPr>
          <p:spPr>
            <a:xfrm>
              <a:off x="192405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D4F047-17CD-8941-8F81-000D9868003E}"/>
                </a:ext>
              </a:extLst>
            </p:cNvPr>
            <p:cNvSpPr/>
            <p:nvPr/>
          </p:nvSpPr>
          <p:spPr>
            <a:xfrm>
              <a:off x="148971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6697E1-A1A2-564F-A483-48A2B1F561E1}"/>
                </a:ext>
              </a:extLst>
            </p:cNvPr>
            <p:cNvSpPr/>
            <p:nvPr/>
          </p:nvSpPr>
          <p:spPr>
            <a:xfrm>
              <a:off x="279273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64DCEC-819A-A44C-A116-1A7E65CAA44D}"/>
                </a:ext>
              </a:extLst>
            </p:cNvPr>
            <p:cNvSpPr/>
            <p:nvPr/>
          </p:nvSpPr>
          <p:spPr>
            <a:xfrm>
              <a:off x="235839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1852E66-96F9-C347-B303-A0D846152184}"/>
                </a:ext>
              </a:extLst>
            </p:cNvPr>
            <p:cNvSpPr/>
            <p:nvPr/>
          </p:nvSpPr>
          <p:spPr>
            <a:xfrm>
              <a:off x="192405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61B0B8-AC8A-AD48-BF32-FB61A6D38CA9}"/>
                </a:ext>
              </a:extLst>
            </p:cNvPr>
            <p:cNvSpPr/>
            <p:nvPr/>
          </p:nvSpPr>
          <p:spPr>
            <a:xfrm>
              <a:off x="148971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0C12BB-DDE5-2548-9AED-C5A2E7807DE6}"/>
                </a:ext>
              </a:extLst>
            </p:cNvPr>
            <p:cNvSpPr/>
            <p:nvPr/>
          </p:nvSpPr>
          <p:spPr>
            <a:xfrm>
              <a:off x="279273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A5790C-3C11-E94F-8506-DC85ABB07A2D}"/>
                </a:ext>
              </a:extLst>
            </p:cNvPr>
            <p:cNvSpPr/>
            <p:nvPr/>
          </p:nvSpPr>
          <p:spPr>
            <a:xfrm>
              <a:off x="235839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E9B847-AE5E-1D4B-A489-AAC527361B50}"/>
              </a:ext>
            </a:extLst>
          </p:cNvPr>
          <p:cNvSpPr txBox="1"/>
          <p:nvPr/>
        </p:nvSpPr>
        <p:spPr>
          <a:xfrm>
            <a:off x="3172154" y="4421062"/>
            <a:ext cx="43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FBF448-FBA3-984B-87A6-042EC5E75EF4}"/>
              </a:ext>
            </a:extLst>
          </p:cNvPr>
          <p:cNvSpPr txBox="1"/>
          <p:nvPr/>
        </p:nvSpPr>
        <p:spPr>
          <a:xfrm>
            <a:off x="1546072" y="5650568"/>
            <a:ext cx="121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44EB24-42F0-F643-82FC-2B1286549D39}"/>
              </a:ext>
            </a:extLst>
          </p:cNvPr>
          <p:cNvSpPr txBox="1"/>
          <p:nvPr/>
        </p:nvSpPr>
        <p:spPr>
          <a:xfrm>
            <a:off x="2973364" y="5650568"/>
            <a:ext cx="287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Transposed matrix B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(pipelined delivered on ring)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CB3063-AA78-6443-B06A-5E6D5561A82C}"/>
              </a:ext>
            </a:extLst>
          </p:cNvPr>
          <p:cNvSpPr/>
          <p:nvPr/>
        </p:nvSpPr>
        <p:spPr>
          <a:xfrm>
            <a:off x="1177968" y="3742199"/>
            <a:ext cx="1898940" cy="55481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6EF68E-823A-4549-9D00-B5C7FECE64D2}"/>
              </a:ext>
            </a:extLst>
          </p:cNvPr>
          <p:cNvSpPr/>
          <p:nvPr/>
        </p:nvSpPr>
        <p:spPr>
          <a:xfrm>
            <a:off x="3455654" y="3752225"/>
            <a:ext cx="1898940" cy="554817"/>
          </a:xfrm>
          <a:prstGeom prst="rect">
            <a:avLst/>
          </a:prstGeom>
          <a:solidFill>
            <a:schemeClr val="accent4">
              <a:lumMod val="20000"/>
              <a:lumOff val="80000"/>
              <a:alpha val="27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047BD39A-60A2-B14B-9E3A-E7814F3D7D24}"/>
              </a:ext>
            </a:extLst>
          </p:cNvPr>
          <p:cNvCxnSpPr>
            <a:cxnSpLocks/>
            <a:stCxn id="72" idx="0"/>
            <a:endCxn id="38" idx="0"/>
          </p:cNvCxnSpPr>
          <p:nvPr/>
        </p:nvCxnSpPr>
        <p:spPr>
          <a:xfrm rot="16200000" flipH="1">
            <a:off x="4677853" y="1191784"/>
            <a:ext cx="10026" cy="5110856"/>
          </a:xfrm>
          <a:prstGeom prst="curvedConnector3">
            <a:avLst>
              <a:gd name="adj1" fmla="val -2280072"/>
            </a:avLst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681CE34-92B6-4244-9B40-33D2A51FAAB5}"/>
              </a:ext>
            </a:extLst>
          </p:cNvPr>
          <p:cNvSpPr txBox="1"/>
          <p:nvPr/>
        </p:nvSpPr>
        <p:spPr>
          <a:xfrm>
            <a:off x="8633919" y="3809352"/>
            <a:ext cx="31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0: </a:t>
            </a:r>
            <a:r>
              <a:rPr lang="en-US" sz="1600" dirty="0">
                <a:solidFill>
                  <a:srgbClr val="000000"/>
                </a:solidFill>
              </a:rPr>
              <a:t>Row(A1) x Row(B1)</a:t>
            </a:r>
          </a:p>
        </p:txBody>
      </p:sp>
    </p:spTree>
    <p:extLst>
      <p:ext uri="{BB962C8B-B14F-4D97-AF65-F5344CB8AC3E}">
        <p14:creationId xmlns:p14="http://schemas.microsoft.com/office/powerpoint/2010/main" val="37305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GEMM: ⍺ x A x B + β x C</a:t>
            </a:r>
          </a:p>
          <a:p>
            <a:pPr lvl="1"/>
            <a:r>
              <a:rPr lang="en-US" dirty="0"/>
              <a:t>A, B’, C are equally distributed </a:t>
            </a:r>
          </a:p>
          <a:p>
            <a:r>
              <a:rPr lang="en-US" altLang="zh-CN" dirty="0"/>
              <a:t>What we want to learn:</a:t>
            </a:r>
          </a:p>
          <a:p>
            <a:pPr lvl="1"/>
            <a:r>
              <a:rPr lang="en-US" altLang="zh-CN" dirty="0"/>
              <a:t>Essential data movement: Transposed matrix B’s rows.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 – GEMM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E74D8F-FB6E-9949-8B9B-93C8B1203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199" y="1328738"/>
            <a:ext cx="6477000" cy="8509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A6A002-2002-4E48-8B02-4E5740B78203}"/>
              </a:ext>
            </a:extLst>
          </p:cNvPr>
          <p:cNvGrpSpPr/>
          <p:nvPr/>
        </p:nvGrpSpPr>
        <p:grpSpPr>
          <a:xfrm>
            <a:off x="1286204" y="3819583"/>
            <a:ext cx="1737360" cy="1608222"/>
            <a:chOff x="1489710" y="4130040"/>
            <a:chExt cx="1737360" cy="16082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ACA366-21B3-6941-A19C-CAA5998B9E6B}"/>
                </a:ext>
              </a:extLst>
            </p:cNvPr>
            <p:cNvSpPr/>
            <p:nvPr/>
          </p:nvSpPr>
          <p:spPr>
            <a:xfrm>
              <a:off x="192405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478003-E7AA-E244-8F45-02841040FAC8}"/>
                </a:ext>
              </a:extLst>
            </p:cNvPr>
            <p:cNvSpPr/>
            <p:nvPr/>
          </p:nvSpPr>
          <p:spPr>
            <a:xfrm>
              <a:off x="148971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B15D22-762F-FD45-84B4-B559AF606E4E}"/>
                </a:ext>
              </a:extLst>
            </p:cNvPr>
            <p:cNvSpPr/>
            <p:nvPr/>
          </p:nvSpPr>
          <p:spPr>
            <a:xfrm>
              <a:off x="279273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049148-855C-9242-8B45-2C7CCCB78C4D}"/>
                </a:ext>
              </a:extLst>
            </p:cNvPr>
            <p:cNvSpPr/>
            <p:nvPr/>
          </p:nvSpPr>
          <p:spPr>
            <a:xfrm>
              <a:off x="235839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350103-C049-6B4C-9533-CB0EA59D3209}"/>
                </a:ext>
              </a:extLst>
            </p:cNvPr>
            <p:cNvSpPr/>
            <p:nvPr/>
          </p:nvSpPr>
          <p:spPr>
            <a:xfrm>
              <a:off x="192405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9049396-B1E1-8D45-B202-7DAC02EC84E5}"/>
                </a:ext>
              </a:extLst>
            </p:cNvPr>
            <p:cNvSpPr/>
            <p:nvPr/>
          </p:nvSpPr>
          <p:spPr>
            <a:xfrm>
              <a:off x="148971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F2D5EBF-C5C7-5244-869F-6CEF28D8DA58}"/>
                </a:ext>
              </a:extLst>
            </p:cNvPr>
            <p:cNvSpPr/>
            <p:nvPr/>
          </p:nvSpPr>
          <p:spPr>
            <a:xfrm>
              <a:off x="279273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0FC79A-26BA-A24B-9CB1-77E965DF3FF9}"/>
                </a:ext>
              </a:extLst>
            </p:cNvPr>
            <p:cNvSpPr/>
            <p:nvPr/>
          </p:nvSpPr>
          <p:spPr>
            <a:xfrm>
              <a:off x="235839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13395E7-9B0B-CD4B-B0AC-370434567A75}"/>
                </a:ext>
              </a:extLst>
            </p:cNvPr>
            <p:cNvSpPr/>
            <p:nvPr/>
          </p:nvSpPr>
          <p:spPr>
            <a:xfrm>
              <a:off x="192405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3CC053-3A0E-6145-8C50-37349A10559E}"/>
                </a:ext>
              </a:extLst>
            </p:cNvPr>
            <p:cNvSpPr/>
            <p:nvPr/>
          </p:nvSpPr>
          <p:spPr>
            <a:xfrm>
              <a:off x="148971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D6DE59-C652-9B4C-AF38-2D8942CBA73F}"/>
                </a:ext>
              </a:extLst>
            </p:cNvPr>
            <p:cNvSpPr/>
            <p:nvPr/>
          </p:nvSpPr>
          <p:spPr>
            <a:xfrm>
              <a:off x="279273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9C2D6BB-1B1E-1840-B4DB-DF1965013A0B}"/>
                </a:ext>
              </a:extLst>
            </p:cNvPr>
            <p:cNvSpPr/>
            <p:nvPr/>
          </p:nvSpPr>
          <p:spPr>
            <a:xfrm>
              <a:off x="235839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A9DE29D-AFD9-814A-B043-8926FADE2298}"/>
                </a:ext>
              </a:extLst>
            </p:cNvPr>
            <p:cNvSpPr/>
            <p:nvPr/>
          </p:nvSpPr>
          <p:spPr>
            <a:xfrm>
              <a:off x="192405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564B9E-DFE4-AF47-8C60-483EFB36B76F}"/>
                </a:ext>
              </a:extLst>
            </p:cNvPr>
            <p:cNvSpPr/>
            <p:nvPr/>
          </p:nvSpPr>
          <p:spPr>
            <a:xfrm>
              <a:off x="148971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E90039D-3E2A-E64B-B10F-55F0741EC0A1}"/>
                </a:ext>
              </a:extLst>
            </p:cNvPr>
            <p:cNvSpPr/>
            <p:nvPr/>
          </p:nvSpPr>
          <p:spPr>
            <a:xfrm>
              <a:off x="279273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602263-C307-3045-93AF-2160545E86F9}"/>
                </a:ext>
              </a:extLst>
            </p:cNvPr>
            <p:cNvSpPr/>
            <p:nvPr/>
          </p:nvSpPr>
          <p:spPr>
            <a:xfrm>
              <a:off x="235839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C9FC8C6-33A4-8141-A0D2-A06D59BC3337}"/>
              </a:ext>
            </a:extLst>
          </p:cNvPr>
          <p:cNvSpPr/>
          <p:nvPr/>
        </p:nvSpPr>
        <p:spPr>
          <a:xfrm>
            <a:off x="6221024" y="3752225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Row range: 0 ~ 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3E1877-73E9-2341-A321-DB9EAE168C0D}"/>
              </a:ext>
            </a:extLst>
          </p:cNvPr>
          <p:cNvCxnSpPr>
            <a:cxnSpLocks/>
            <a:stCxn id="73" idx="3"/>
            <a:endCxn id="38" idx="1"/>
          </p:cNvCxnSpPr>
          <p:nvPr/>
        </p:nvCxnSpPr>
        <p:spPr>
          <a:xfrm flipV="1">
            <a:off x="5354594" y="4012198"/>
            <a:ext cx="866430" cy="17436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659BBC5-E0AD-4847-9BF5-570C73509875}"/>
              </a:ext>
            </a:extLst>
          </p:cNvPr>
          <p:cNvSpPr/>
          <p:nvPr/>
        </p:nvSpPr>
        <p:spPr>
          <a:xfrm>
            <a:off x="6219172" y="4713110"/>
            <a:ext cx="2034540" cy="519946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Row range: 1 ~ 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450FBF6-9DE2-2B4D-A148-5EE653BA95E9}"/>
              </a:ext>
            </a:extLst>
          </p:cNvPr>
          <p:cNvSpPr/>
          <p:nvPr/>
        </p:nvSpPr>
        <p:spPr>
          <a:xfrm>
            <a:off x="8923021" y="1393388"/>
            <a:ext cx="2872739" cy="766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AFBB45-56BC-FA47-83B4-7DBF5CBB46BF}"/>
              </a:ext>
            </a:extLst>
          </p:cNvPr>
          <p:cNvGrpSpPr/>
          <p:nvPr/>
        </p:nvGrpSpPr>
        <p:grpSpPr>
          <a:xfrm>
            <a:off x="3553112" y="3819583"/>
            <a:ext cx="1737360" cy="1608222"/>
            <a:chOff x="1489710" y="4130040"/>
            <a:chExt cx="1737360" cy="160822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E164E01-107F-C84B-BCBD-B13EEC61302C}"/>
                </a:ext>
              </a:extLst>
            </p:cNvPr>
            <p:cNvSpPr/>
            <p:nvPr/>
          </p:nvSpPr>
          <p:spPr>
            <a:xfrm>
              <a:off x="192405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C83CD1-13DF-384C-B839-53F734E1B5A0}"/>
                </a:ext>
              </a:extLst>
            </p:cNvPr>
            <p:cNvSpPr/>
            <p:nvPr/>
          </p:nvSpPr>
          <p:spPr>
            <a:xfrm>
              <a:off x="148971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3CCE873-4098-1E4F-A8DB-36280F238158}"/>
                </a:ext>
              </a:extLst>
            </p:cNvPr>
            <p:cNvSpPr/>
            <p:nvPr/>
          </p:nvSpPr>
          <p:spPr>
            <a:xfrm>
              <a:off x="279273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C821F97-5640-794F-BC17-227B1234CD55}"/>
                </a:ext>
              </a:extLst>
            </p:cNvPr>
            <p:cNvSpPr/>
            <p:nvPr/>
          </p:nvSpPr>
          <p:spPr>
            <a:xfrm>
              <a:off x="2358390" y="4130040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85C7265-D7F7-3444-8BFD-A8D6914DDA34}"/>
                </a:ext>
              </a:extLst>
            </p:cNvPr>
            <p:cNvSpPr/>
            <p:nvPr/>
          </p:nvSpPr>
          <p:spPr>
            <a:xfrm>
              <a:off x="192405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463B94F-57A2-9344-81CA-75C4749B427B}"/>
                </a:ext>
              </a:extLst>
            </p:cNvPr>
            <p:cNvSpPr/>
            <p:nvPr/>
          </p:nvSpPr>
          <p:spPr>
            <a:xfrm>
              <a:off x="148971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9D6F3-0BF4-3241-AD1A-558DCE05DEE2}"/>
                </a:ext>
              </a:extLst>
            </p:cNvPr>
            <p:cNvSpPr/>
            <p:nvPr/>
          </p:nvSpPr>
          <p:spPr>
            <a:xfrm>
              <a:off x="279273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DA7D61-5060-194A-BC28-95ACF6EA6517}"/>
                </a:ext>
              </a:extLst>
            </p:cNvPr>
            <p:cNvSpPr/>
            <p:nvPr/>
          </p:nvSpPr>
          <p:spPr>
            <a:xfrm>
              <a:off x="2358390" y="4531494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7F5CB89-263D-874D-8B8C-30F471E6EE01}"/>
                </a:ext>
              </a:extLst>
            </p:cNvPr>
            <p:cNvSpPr/>
            <p:nvPr/>
          </p:nvSpPr>
          <p:spPr>
            <a:xfrm>
              <a:off x="192405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D4F047-17CD-8941-8F81-000D9868003E}"/>
                </a:ext>
              </a:extLst>
            </p:cNvPr>
            <p:cNvSpPr/>
            <p:nvPr/>
          </p:nvSpPr>
          <p:spPr>
            <a:xfrm>
              <a:off x="148971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6697E1-A1A2-564F-A483-48A2B1F561E1}"/>
                </a:ext>
              </a:extLst>
            </p:cNvPr>
            <p:cNvSpPr/>
            <p:nvPr/>
          </p:nvSpPr>
          <p:spPr>
            <a:xfrm>
              <a:off x="279273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64DCEC-819A-A44C-A116-1A7E65CAA44D}"/>
                </a:ext>
              </a:extLst>
            </p:cNvPr>
            <p:cNvSpPr/>
            <p:nvPr/>
          </p:nvSpPr>
          <p:spPr>
            <a:xfrm>
              <a:off x="2358390" y="4936758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1852E66-96F9-C347-B303-A0D846152184}"/>
                </a:ext>
              </a:extLst>
            </p:cNvPr>
            <p:cNvSpPr/>
            <p:nvPr/>
          </p:nvSpPr>
          <p:spPr>
            <a:xfrm>
              <a:off x="192405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61B0B8-AC8A-AD48-BF32-FB61A6D38CA9}"/>
                </a:ext>
              </a:extLst>
            </p:cNvPr>
            <p:cNvSpPr/>
            <p:nvPr/>
          </p:nvSpPr>
          <p:spPr>
            <a:xfrm>
              <a:off x="148971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0C12BB-DDE5-2548-9AED-C5A2E7807DE6}"/>
                </a:ext>
              </a:extLst>
            </p:cNvPr>
            <p:cNvSpPr/>
            <p:nvPr/>
          </p:nvSpPr>
          <p:spPr>
            <a:xfrm>
              <a:off x="279273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DA5790C-3C11-E94F-8506-DC85ABB07A2D}"/>
                </a:ext>
              </a:extLst>
            </p:cNvPr>
            <p:cNvSpPr/>
            <p:nvPr/>
          </p:nvSpPr>
          <p:spPr>
            <a:xfrm>
              <a:off x="2358390" y="5338212"/>
              <a:ext cx="434340" cy="400050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1E9B847-AE5E-1D4B-A489-AAC527361B50}"/>
              </a:ext>
            </a:extLst>
          </p:cNvPr>
          <p:cNvSpPr txBox="1"/>
          <p:nvPr/>
        </p:nvSpPr>
        <p:spPr>
          <a:xfrm>
            <a:off x="3172154" y="4421062"/>
            <a:ext cx="435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FBF448-FBA3-984B-87A6-042EC5E75EF4}"/>
              </a:ext>
            </a:extLst>
          </p:cNvPr>
          <p:cNvSpPr txBox="1"/>
          <p:nvPr/>
        </p:nvSpPr>
        <p:spPr>
          <a:xfrm>
            <a:off x="1546072" y="5650568"/>
            <a:ext cx="121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Matrix 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6EF68E-823A-4549-9D00-B5C7FECE64D2}"/>
              </a:ext>
            </a:extLst>
          </p:cNvPr>
          <p:cNvSpPr/>
          <p:nvPr/>
        </p:nvSpPr>
        <p:spPr>
          <a:xfrm>
            <a:off x="3455654" y="3752225"/>
            <a:ext cx="1898940" cy="554817"/>
          </a:xfrm>
          <a:prstGeom prst="rect">
            <a:avLst/>
          </a:prstGeom>
          <a:solidFill>
            <a:schemeClr val="accent4">
              <a:lumMod val="20000"/>
              <a:lumOff val="80000"/>
              <a:alpha val="27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047BD39A-60A2-B14B-9E3A-E7814F3D7D24}"/>
              </a:ext>
            </a:extLst>
          </p:cNvPr>
          <p:cNvCxnSpPr>
            <a:cxnSpLocks/>
            <a:stCxn id="76" idx="2"/>
            <a:endCxn id="41" idx="1"/>
          </p:cNvCxnSpPr>
          <p:nvPr/>
        </p:nvCxnSpPr>
        <p:spPr>
          <a:xfrm rot="16200000" flipH="1">
            <a:off x="4075805" y="2829716"/>
            <a:ext cx="202944" cy="4083789"/>
          </a:xfrm>
          <a:prstGeom prst="curvedConnector2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7E2F9118-E9C5-6346-B4AD-8DF20308B4AD}"/>
              </a:ext>
            </a:extLst>
          </p:cNvPr>
          <p:cNvCxnSpPr>
            <a:cxnSpLocks/>
            <a:stCxn id="38" idx="3"/>
            <a:endCxn id="41" idx="3"/>
          </p:cNvCxnSpPr>
          <p:nvPr/>
        </p:nvCxnSpPr>
        <p:spPr>
          <a:xfrm flipH="1">
            <a:off x="8253712" y="4012198"/>
            <a:ext cx="1852" cy="960885"/>
          </a:xfrm>
          <a:prstGeom prst="curvedConnector3">
            <a:avLst>
              <a:gd name="adj1" fmla="val -1234341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6AD21BC-59DF-7C44-9905-CB815B091104}"/>
              </a:ext>
            </a:extLst>
          </p:cNvPr>
          <p:cNvSpPr/>
          <p:nvPr/>
        </p:nvSpPr>
        <p:spPr>
          <a:xfrm>
            <a:off x="1185913" y="4215322"/>
            <a:ext cx="1898940" cy="554817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681CE34-92B6-4244-9B40-33D2A51FAAB5}"/>
              </a:ext>
            </a:extLst>
          </p:cNvPr>
          <p:cNvSpPr txBox="1"/>
          <p:nvPr/>
        </p:nvSpPr>
        <p:spPr>
          <a:xfrm>
            <a:off x="8633919" y="3809352"/>
            <a:ext cx="31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0: </a:t>
            </a:r>
            <a:r>
              <a:rPr lang="en-US" sz="1600" dirty="0">
                <a:solidFill>
                  <a:srgbClr val="000000"/>
                </a:solidFill>
              </a:rPr>
              <a:t>Row(A1) x Row(B1)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04EF676-5D19-E747-984B-19C696035E1D}"/>
              </a:ext>
            </a:extLst>
          </p:cNvPr>
          <p:cNvSpPr txBox="1"/>
          <p:nvPr/>
        </p:nvSpPr>
        <p:spPr>
          <a:xfrm>
            <a:off x="8633919" y="4795365"/>
            <a:ext cx="31562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</a:rPr>
              <a:t>Machine 1: </a:t>
            </a:r>
            <a:r>
              <a:rPr lang="en-US" sz="1600" dirty="0">
                <a:solidFill>
                  <a:srgbClr val="000000"/>
                </a:solidFill>
              </a:rPr>
              <a:t>Row(A2) x Row(B1)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FAE8A8-EDF4-6F46-B3D6-924FD990DC06}"/>
              </a:ext>
            </a:extLst>
          </p:cNvPr>
          <p:cNvSpPr txBox="1"/>
          <p:nvPr/>
        </p:nvSpPr>
        <p:spPr>
          <a:xfrm>
            <a:off x="2973364" y="5650568"/>
            <a:ext cx="287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Transposed matrix B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(pipelined delivered on ring)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1D392B-9963-4F43-A1D8-EBE0672F95AD}"/>
              </a:ext>
            </a:extLst>
          </p:cNvPr>
          <p:cNvSpPr/>
          <p:nvPr/>
        </p:nvSpPr>
        <p:spPr>
          <a:xfrm>
            <a:off x="7987380" y="4379345"/>
            <a:ext cx="434340" cy="243281"/>
          </a:xfrm>
          <a:prstGeom prst="rect">
            <a:avLst/>
          </a:prstGeom>
          <a:solidFill>
            <a:schemeClr val="accent4">
              <a:lumMod val="20000"/>
              <a:lumOff val="80000"/>
              <a:alpha val="27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29579" cy="5148262"/>
          </a:xfrm>
        </p:spPr>
        <p:txBody>
          <a:bodyPr>
            <a:normAutofit/>
          </a:bodyPr>
          <a:lstStyle/>
          <a:p>
            <a:r>
              <a:rPr lang="en-US" dirty="0"/>
              <a:t>Graph Convolutional Network</a:t>
            </a:r>
          </a:p>
          <a:p>
            <a:pPr lvl="1"/>
            <a:r>
              <a:rPr lang="en-US" dirty="0"/>
              <a:t>Two-layer GCN with CORA dataset</a:t>
            </a:r>
          </a:p>
          <a:p>
            <a:pPr lvl="1"/>
            <a:r>
              <a:rPr lang="en-US" altLang="zh-CN" dirty="0"/>
              <a:t>Main computation: A x X x W</a:t>
            </a:r>
          </a:p>
          <a:p>
            <a:pPr lvl="1"/>
            <a:r>
              <a:rPr lang="en-US" altLang="zh-CN" dirty="0"/>
              <a:t>Dense/</a:t>
            </a:r>
            <a:r>
              <a:rPr lang="en-US" altLang="zh-CN" dirty="0" err="1"/>
              <a:t>HiCOO</a:t>
            </a:r>
            <a:r>
              <a:rPr lang="en-US" altLang="zh-CN" dirty="0"/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HiParTi</a:t>
            </a:r>
            <a:r>
              <a:rPr lang="en-US" dirty="0">
                <a:solidFill>
                  <a:srgbClr val="FF0000"/>
                </a:solidFill>
              </a:rPr>
              <a:t> + CFA)</a:t>
            </a:r>
            <a:endParaRPr lang="en-US" altLang="zh-CN" dirty="0"/>
          </a:p>
          <a:p>
            <a:pPr lvl="1"/>
            <a:r>
              <a:rPr lang="en-US" altLang="zh-CN" dirty="0"/>
              <a:t>Power grid cascading failure prediction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HollonicML</a:t>
            </a:r>
            <a:r>
              <a:rPr lang="en-US" altLang="zh-CN" dirty="0">
                <a:solidFill>
                  <a:srgbClr val="FF0000"/>
                </a:solidFill>
              </a:rPr>
              <a:t> + CFA)</a:t>
            </a:r>
          </a:p>
          <a:p>
            <a:r>
              <a:rPr lang="en-US" altLang="zh-CN" dirty="0"/>
              <a:t>Try to include more built-in kernels to ease the programming effort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examples -- GCN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433BB6-ACB2-4953-9ADC-C0F78F3B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BACAB-4FD1-4558-8731-0DEA159F8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7772400"/>
            <a:ext cx="5472113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097280" rtl="0" eaLnBrk="1" latinLnBrk="0" hangingPunct="1">
              <a:defRPr lang="en-US" sz="1400" b="1" kern="1200" cap="all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Official Use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9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BD0A6A3-770D-774B-A117-E37AF8BCD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Cheng Tan, </a:t>
            </a:r>
            <a:r>
              <a:rPr lang="en-US" dirty="0" err="1"/>
              <a:t>Chenhao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, Tong </a:t>
            </a:r>
            <a:r>
              <a:rPr lang="en-US" dirty="0" err="1"/>
              <a:t>Geng</a:t>
            </a:r>
            <a:r>
              <a:rPr lang="en-US" dirty="0"/>
              <a:t>, Andres Marquez, Antonino </a:t>
            </a:r>
            <a:r>
              <a:rPr lang="en-US" dirty="0" err="1"/>
              <a:t>Tumeo</a:t>
            </a:r>
            <a:r>
              <a:rPr lang="en-US" dirty="0"/>
              <a:t>, Kevin Barker, Ang Li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5BD1F34-175E-6544-891C-EB121109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ARENA: Asynchronous Reconfigurable Accelerator Ring for the Next Generation HPC Clusters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51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Tutorial – BFS Kernel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5869652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Single source shortest path</a:t>
            </a:r>
          </a:p>
          <a:p>
            <a:r>
              <a:rPr lang="en-US" altLang="zh-CN" dirty="0"/>
              <a:t>Conventional compute-centric model</a:t>
            </a:r>
          </a:p>
          <a:p>
            <a:pPr lvl="1"/>
            <a:r>
              <a:rPr lang="en-US" altLang="zh-CN" dirty="0"/>
              <a:t>Implemented using MPI</a:t>
            </a:r>
          </a:p>
          <a:p>
            <a:pPr lvl="1"/>
            <a:r>
              <a:rPr lang="en-US" altLang="zh-CN" dirty="0"/>
              <a:t>Non-essential data communication</a:t>
            </a:r>
          </a:p>
          <a:p>
            <a:pPr lvl="1"/>
            <a:r>
              <a:rPr lang="en-US" altLang="zh-CN" dirty="0"/>
              <a:t>Synchronization overhead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F8BB9-9D58-5041-9006-743AB529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490" y="503900"/>
            <a:ext cx="3317604" cy="585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3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– Abstract Machine Model (AMM)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BD50D-9C40-ED48-A72C-DE739CCE7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89" y="1254004"/>
            <a:ext cx="5061331" cy="2555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CD7A4-52C7-1B4F-973E-1EED9EDD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101200"/>
            <a:ext cx="4405673" cy="290666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0B3155C-FA95-9E43-871D-83C731E0B7CF}"/>
              </a:ext>
            </a:extLst>
          </p:cNvPr>
          <p:cNvSpPr/>
          <p:nvPr/>
        </p:nvSpPr>
        <p:spPr>
          <a:xfrm>
            <a:off x="5795666" y="2530034"/>
            <a:ext cx="600669" cy="23043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B5357B0B-C584-0B46-A119-6C45C9AE55BA}"/>
              </a:ext>
            </a:extLst>
          </p:cNvPr>
          <p:cNvSpPr txBox="1"/>
          <p:nvPr/>
        </p:nvSpPr>
        <p:spPr>
          <a:xfrm>
            <a:off x="5541052" y="2796422"/>
            <a:ext cx="267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1. More heterogeneity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2. Shared memory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3. System-on-chip via </a:t>
            </a:r>
            <a:r>
              <a:rPr lang="en-US" sz="1200" i="1" dirty="0" err="1">
                <a:solidFill>
                  <a:srgbClr val="FF0000"/>
                </a:solidFill>
              </a:rPr>
              <a:t>NoC</a:t>
            </a:r>
            <a:endParaRPr lang="en-US" sz="1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7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 – BFS Kernel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1" y="1328738"/>
            <a:ext cx="5869652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Single source shortest path</a:t>
            </a:r>
          </a:p>
          <a:p>
            <a:r>
              <a:rPr lang="en-US" altLang="zh-CN" dirty="0"/>
              <a:t>Conventional compute-centric model</a:t>
            </a:r>
          </a:p>
          <a:p>
            <a:pPr lvl="1"/>
            <a:r>
              <a:rPr lang="en-US" altLang="zh-CN" dirty="0"/>
              <a:t>Implemented using MPI</a:t>
            </a:r>
          </a:p>
          <a:p>
            <a:pPr lvl="1"/>
            <a:r>
              <a:rPr lang="en-US" altLang="zh-CN" dirty="0"/>
              <a:t>Non-essential data communication</a:t>
            </a:r>
          </a:p>
          <a:p>
            <a:pPr lvl="1"/>
            <a:r>
              <a:rPr lang="en-US" altLang="zh-CN" dirty="0"/>
              <a:t>Synchronization overhead</a:t>
            </a:r>
          </a:p>
          <a:p>
            <a:r>
              <a:rPr lang="en-US" altLang="zh-CN" dirty="0"/>
              <a:t>ARENA’s Data-centric execution model</a:t>
            </a:r>
          </a:p>
          <a:p>
            <a:pPr lvl="1"/>
            <a:r>
              <a:rPr lang="en-US" altLang="zh-CN" dirty="0"/>
              <a:t>Asynchronous task execution</a:t>
            </a:r>
          </a:p>
          <a:p>
            <a:pPr lvl="1"/>
            <a:r>
              <a:rPr lang="en-US" altLang="zh-CN" dirty="0"/>
              <a:t>Reduced data communication</a:t>
            </a:r>
          </a:p>
          <a:p>
            <a:pPr lvl="1"/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18A5F-DD27-7144-ACBF-118DB239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524" y="1003622"/>
            <a:ext cx="4610100" cy="2146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99B0C-EB10-204D-99DE-453122098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88853"/>
            <a:ext cx="5400964" cy="268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– Abstract Machine Model (AMM)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5B9BF8-083E-7445-AFC7-E61CA450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685" y="4326426"/>
            <a:ext cx="5043601" cy="21283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BD50D-9C40-ED48-A72C-DE739CCE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689" y="1254004"/>
            <a:ext cx="5061331" cy="2555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CD7A4-52C7-1B4F-973E-1EED9EDD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" y="1101200"/>
            <a:ext cx="4405673" cy="2906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87A22-188F-E641-B3E6-C6A62F293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349" y="4007861"/>
            <a:ext cx="5271316" cy="249594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0B3155C-FA95-9E43-871D-83C731E0B7CF}"/>
              </a:ext>
            </a:extLst>
          </p:cNvPr>
          <p:cNvSpPr/>
          <p:nvPr/>
        </p:nvSpPr>
        <p:spPr>
          <a:xfrm>
            <a:off x="5795666" y="2530034"/>
            <a:ext cx="600669" cy="23043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B5357B0B-C584-0B46-A119-6C45C9AE55BA}"/>
              </a:ext>
            </a:extLst>
          </p:cNvPr>
          <p:cNvSpPr txBox="1"/>
          <p:nvPr/>
        </p:nvSpPr>
        <p:spPr>
          <a:xfrm>
            <a:off x="5541052" y="2796422"/>
            <a:ext cx="267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1. More heterogeneity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2. Shared memory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3. System-on-chip via </a:t>
            </a:r>
            <a:r>
              <a:rPr lang="en-US" sz="1200" i="1" dirty="0" err="1">
                <a:solidFill>
                  <a:srgbClr val="FF0000"/>
                </a:solidFill>
              </a:rPr>
              <a:t>NoC</a:t>
            </a:r>
            <a:endParaRPr lang="en-US" sz="1200" i="1" dirty="0">
              <a:solidFill>
                <a:srgbClr val="FF0000"/>
              </a:solidFill>
            </a:endParaRPr>
          </a:p>
        </p:txBody>
      </p:sp>
      <p:sp>
        <p:nvSpPr>
          <p:cNvPr id="303" name="Right Arrow 302">
            <a:extLst>
              <a:ext uri="{FF2B5EF4-FFF2-40B4-BE49-F238E27FC236}">
                <a16:creationId xmlns:a16="http://schemas.microsoft.com/office/drawing/2014/main" id="{FD211DE0-C8D7-1642-AA59-8E52570F9EA8}"/>
              </a:ext>
            </a:extLst>
          </p:cNvPr>
          <p:cNvSpPr/>
          <p:nvPr/>
        </p:nvSpPr>
        <p:spPr>
          <a:xfrm rot="8355547">
            <a:off x="6085145" y="3844734"/>
            <a:ext cx="1270417" cy="230430"/>
          </a:xfrm>
          <a:prstGeom prst="righ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176C1344-8688-4B48-B0AD-03DEF80AA5AE}"/>
              </a:ext>
            </a:extLst>
          </p:cNvPr>
          <p:cNvSpPr txBox="1"/>
          <p:nvPr/>
        </p:nvSpPr>
        <p:spPr>
          <a:xfrm>
            <a:off x="6909524" y="3768533"/>
            <a:ext cx="4282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</a:rPr>
              <a:t>1. Reconfigurability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2. Synchronous process-based vs. asynchronized task-based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3. Compute-flow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5767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– Motivating Example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B9931-39E8-8C45-B552-F67A75D9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17" y="1802715"/>
            <a:ext cx="8711220" cy="23056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AC0777-4272-9544-94A3-47F221B41DE6}"/>
              </a:ext>
            </a:extLst>
          </p:cNvPr>
          <p:cNvSpPr txBox="1">
            <a:spLocks/>
          </p:cNvSpPr>
          <p:nvPr/>
        </p:nvSpPr>
        <p:spPr>
          <a:xfrm>
            <a:off x="1057620" y="9619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Conventional compute-centric vs. data-centric execution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 – Motivating Example</a:t>
            </a:r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498F0F7A-7551-9A48-B2B9-F36C80F77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A9DC43-3CBB-1843-898B-1C2537D0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1" y="3986238"/>
            <a:ext cx="8549135" cy="2337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967964-7F40-2340-98F4-C88A83B9F737}"/>
              </a:ext>
            </a:extLst>
          </p:cNvPr>
          <p:cNvSpPr txBox="1"/>
          <p:nvPr/>
        </p:nvSpPr>
        <p:spPr>
          <a:xfrm>
            <a:off x="3384602" y="6256579"/>
            <a:ext cx="651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(d)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ARENA’s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data-centric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with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dynamic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reconfigurable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</a:rPr>
              <a:t>acceleration</a:t>
            </a:r>
            <a:endParaRPr lang="en-US" sz="1600" dirty="0">
              <a:solidFill>
                <a:srgbClr val="000000"/>
              </a:solidFill>
              <a:latin typeface="Times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4DC57B-E4FC-6F41-B0E0-BAD4639F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17" y="1802715"/>
            <a:ext cx="8711220" cy="230568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4B0E49-0BC7-534B-BCDA-1B03E97B29FF}"/>
              </a:ext>
            </a:extLst>
          </p:cNvPr>
          <p:cNvSpPr txBox="1">
            <a:spLocks/>
          </p:cNvSpPr>
          <p:nvPr/>
        </p:nvSpPr>
        <p:spPr>
          <a:xfrm>
            <a:off x="1057620" y="961931"/>
            <a:ext cx="10801005" cy="5148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10000"/>
              </a:lnSpc>
              <a:spcBef>
                <a:spcPts val="375"/>
              </a:spcBef>
              <a:buClr>
                <a:schemeClr val="tx2"/>
              </a:buClr>
              <a:buSzPct val="132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Conventional compute-centric vs. data-centric execution</a:t>
            </a:r>
          </a:p>
          <a:p>
            <a:r>
              <a:rPr lang="en-US" altLang="zh-CN" b="1" dirty="0"/>
              <a:t>Reducing non-essential data movement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7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Micro-architecture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ARENA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</a:p>
          <a:p>
            <a:r>
              <a:rPr lang="en-US" altLang="zh-CN" dirty="0"/>
              <a:t>Software/hardware</a:t>
            </a:r>
            <a:r>
              <a:rPr lang="zh-CN" altLang="en-US" dirty="0"/>
              <a:t> </a:t>
            </a:r>
            <a:r>
              <a:rPr lang="en-US" altLang="zh-CN" dirty="0"/>
              <a:t>implementations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97D-AD65-A14D-A584-DF7F474A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ARENA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DB4F4-8AF5-374E-AD56-59F6EEC561F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057620" y="1328738"/>
            <a:ext cx="10801005" cy="5148262"/>
          </a:xfrm>
        </p:spPr>
        <p:txBody>
          <a:bodyPr>
            <a:normAutofit/>
          </a:bodyPr>
          <a:lstStyle/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delivered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ring</a:t>
            </a:r>
          </a:p>
          <a:p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dispatcher</a:t>
            </a:r>
          </a:p>
          <a:p>
            <a:r>
              <a:rPr lang="en-US" altLang="zh-CN" dirty="0"/>
              <a:t>NIC</a:t>
            </a:r>
          </a:p>
          <a:p>
            <a:r>
              <a:rPr lang="en-US" dirty="0"/>
              <a:t>CGRA/FPGA or CPU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1EA03009-5240-C94D-91F3-BD576EFCB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85874" y="6454729"/>
            <a:ext cx="472440" cy="413699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FA2F7-E11F-9040-9AA9-A9CA764119B7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2BE8554-A7FC-C148-B3C5-4EFE6C0CE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69" y="1087273"/>
            <a:ext cx="6216101" cy="46834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E124C4-E666-B542-BBF5-29841FCF5BDF}"/>
              </a:ext>
            </a:extLst>
          </p:cNvPr>
          <p:cNvSpPr/>
          <p:nvPr/>
        </p:nvSpPr>
        <p:spPr>
          <a:xfrm>
            <a:off x="8930184" y="1167307"/>
            <a:ext cx="3031435" cy="2985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8676F-C3FA-5F4E-9D61-121D038C8D62}"/>
              </a:ext>
            </a:extLst>
          </p:cNvPr>
          <p:cNvSpPr/>
          <p:nvPr/>
        </p:nvSpPr>
        <p:spPr>
          <a:xfrm>
            <a:off x="6034631" y="4651513"/>
            <a:ext cx="5823994" cy="1199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1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NNL Light Theme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3FEB7AF-611F-8C42-BF17-F020EAB10BFD}" vid="{4059A989-8D8C-624E-B434-90C2DFD1BE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DA90681DC3B41B85CF2D98236C0FF" ma:contentTypeVersion="11" ma:contentTypeDescription="Create a new document." ma:contentTypeScope="" ma:versionID="e186a859fe798cfaea2e00d19ae90367">
  <xsd:schema xmlns:xsd="http://www.w3.org/2001/XMLSchema" xmlns:xs="http://www.w3.org/2001/XMLSchema" xmlns:p="http://schemas.microsoft.com/office/2006/metadata/properties" xmlns:ns3="4fae49c7-9cb0-43b5-be9f-8c787c4aee0b" xmlns:ns4="8757dd43-d56a-4913-8c6a-1ea880c0e95f" targetNamespace="http://schemas.microsoft.com/office/2006/metadata/properties" ma:root="true" ma:fieldsID="b63135678bf78a234592db5035655862" ns3:_="" ns4:_="">
    <xsd:import namespace="4fae49c7-9cb0-43b5-be9f-8c787c4aee0b"/>
    <xsd:import namespace="8757dd43-d56a-4913-8c6a-1ea880c0e95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e49c7-9cb0-43b5-be9f-8c787c4aee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57dd43-d56a-4913-8c6a-1ea880c0e95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F77255-A95B-413F-93E4-4505C4DD9FEB}">
  <ds:schemaRefs>
    <ds:schemaRef ds:uri="http://schemas.microsoft.com/office/2006/documentManagement/types"/>
    <ds:schemaRef ds:uri="8757dd43-d56a-4913-8c6a-1ea880c0e95f"/>
    <ds:schemaRef ds:uri="http://purl.org/dc/terms/"/>
    <ds:schemaRef ds:uri="4fae49c7-9cb0-43b5-be9f-8c787c4aee0b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80E3716-A856-4A48-99F5-4C152EE5C3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ae49c7-9cb0-43b5-be9f-8c787c4aee0b"/>
    <ds:schemaRef ds:uri="8757dd43-d56a-4913-8c6a-1ea880c0e9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4DDF36-0EEB-49DF-AE4A-74CEC69382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18341</TotalTime>
  <Words>1291</Words>
  <Application>Microsoft Macintosh PowerPoint</Application>
  <PresentationFormat>Widescreen</PresentationFormat>
  <Paragraphs>338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Georgia</vt:lpstr>
      <vt:lpstr>Times</vt:lpstr>
      <vt:lpstr>PNNL Light Theme</vt:lpstr>
      <vt:lpstr>DMC-CFA Workshop ARENA Hands-on Experience </vt:lpstr>
      <vt:lpstr>ARENA: Asynchronous Reconfigurable Accelerator Ring for the Next Generation HPC Clusters </vt:lpstr>
      <vt:lpstr>Background – Abstract Machine Model (AMM)</vt:lpstr>
      <vt:lpstr>Background – Abstract Machine Model (AMM)</vt:lpstr>
      <vt:lpstr>Background – Abstract Machine Model (AMM)</vt:lpstr>
      <vt:lpstr>Background – Motivating Example</vt:lpstr>
      <vt:lpstr>Background – Motivating Example</vt:lpstr>
      <vt:lpstr>System Architecture</vt:lpstr>
      <vt:lpstr>Overview of ARENA</vt:lpstr>
      <vt:lpstr>Overview of ARENA</vt:lpstr>
      <vt:lpstr>Overview of ARENA</vt:lpstr>
      <vt:lpstr>Micro-Architecture of ARENA Node</vt:lpstr>
      <vt:lpstr>Software/Hardware Implementations</vt:lpstr>
      <vt:lpstr>Software/Hardware Implementations</vt:lpstr>
      <vt:lpstr>Programming Model</vt:lpstr>
      <vt:lpstr>Programming Model</vt:lpstr>
      <vt:lpstr>Programming Model</vt:lpstr>
      <vt:lpstr>Programming Model</vt:lpstr>
      <vt:lpstr>Programming Model</vt:lpstr>
      <vt:lpstr>Programming Model</vt:lpstr>
      <vt:lpstr>Programming Model</vt:lpstr>
      <vt:lpstr>Programming Model</vt:lpstr>
      <vt:lpstr>Programming Model</vt:lpstr>
      <vt:lpstr>Evaluation</vt:lpstr>
      <vt:lpstr>Evaluation</vt:lpstr>
      <vt:lpstr>Evaluation</vt:lpstr>
      <vt:lpstr>Take-aways</vt:lpstr>
      <vt:lpstr>Take-aways</vt:lpstr>
      <vt:lpstr>Take-aways</vt:lpstr>
      <vt:lpstr>Take-aways</vt:lpstr>
      <vt:lpstr>Tutorial</vt:lpstr>
      <vt:lpstr>Tutorial – HelloWorld</vt:lpstr>
      <vt:lpstr>Tutorial – SSSP</vt:lpstr>
      <vt:lpstr>Tutorial – GEMM</vt:lpstr>
      <vt:lpstr>Tutorial – GEMM</vt:lpstr>
      <vt:lpstr>Other examples -- GCN</vt:lpstr>
      <vt:lpstr>PowerPoint Presentation</vt:lpstr>
      <vt:lpstr>ARENA: Asynchronous Reconfigurable Accelerator Ring for the Next Generation HPC Clusters </vt:lpstr>
      <vt:lpstr>Tutorial – BFS Kernel</vt:lpstr>
      <vt:lpstr>Case Study – BFS Kernel</vt:lpstr>
    </vt:vector>
  </TitlesOfParts>
  <Manager>Lou Terminello</Manager>
  <Company>PNNL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DMC Inititative Vision and Overview</dc:title>
  <dc:subject>Data Model Convergence Presentation</dc:subject>
  <dc:creator>James A. Ang</dc:creator>
  <cp:keywords/>
  <dc:description>PNNL-SA-140780, Unlimited Release</dc:description>
  <cp:lastModifiedBy>Tan, Cheng</cp:lastModifiedBy>
  <cp:revision>551</cp:revision>
  <cp:lastPrinted>2020-01-21T02:20:57Z</cp:lastPrinted>
  <dcterms:created xsi:type="dcterms:W3CDTF">2018-09-04T17:32:37Z</dcterms:created>
  <dcterms:modified xsi:type="dcterms:W3CDTF">2021-04-07T17:35:58Z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0x010100992DA90681DC3B41B85CF2D98236C0FF</vt:lpwstr>
  </property>
</Properties>
</file>